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7" r:id="rId1"/>
  </p:sldMasterIdLst>
  <p:notesMasterIdLst>
    <p:notesMasterId r:id="rId38"/>
  </p:notesMasterIdLst>
  <p:sldIdLst>
    <p:sldId id="458" r:id="rId2"/>
    <p:sldId id="499" r:id="rId3"/>
    <p:sldId id="454" r:id="rId4"/>
    <p:sldId id="471" r:id="rId5"/>
    <p:sldId id="457" r:id="rId6"/>
    <p:sldId id="455" r:id="rId7"/>
    <p:sldId id="500" r:id="rId8"/>
    <p:sldId id="438" r:id="rId9"/>
    <p:sldId id="503" r:id="rId10"/>
    <p:sldId id="420" r:id="rId11"/>
    <p:sldId id="474" r:id="rId12"/>
    <p:sldId id="508" r:id="rId13"/>
    <p:sldId id="509" r:id="rId14"/>
    <p:sldId id="510" r:id="rId15"/>
    <p:sldId id="511" r:id="rId16"/>
    <p:sldId id="512" r:id="rId17"/>
    <p:sldId id="513" r:id="rId18"/>
    <p:sldId id="514" r:id="rId19"/>
    <p:sldId id="515" r:id="rId20"/>
    <p:sldId id="516" r:id="rId21"/>
    <p:sldId id="517" r:id="rId22"/>
    <p:sldId id="518" r:id="rId23"/>
    <p:sldId id="519" r:id="rId24"/>
    <p:sldId id="520" r:id="rId25"/>
    <p:sldId id="501" r:id="rId26"/>
    <p:sldId id="385" r:id="rId27"/>
    <p:sldId id="412" r:id="rId28"/>
    <p:sldId id="427" r:id="rId29"/>
    <p:sldId id="414" r:id="rId30"/>
    <p:sldId id="411" r:id="rId31"/>
    <p:sldId id="382" r:id="rId32"/>
    <p:sldId id="502" r:id="rId33"/>
    <p:sldId id="504" r:id="rId34"/>
    <p:sldId id="505" r:id="rId35"/>
    <p:sldId id="506" r:id="rId36"/>
    <p:sldId id="507" r:id="rId37"/>
  </p:sldIdLst>
  <p:sldSz cx="12192000" cy="6858000"/>
  <p:notesSz cx="6858000" cy="9144000"/>
  <p:custDataLst>
    <p:tags r:id="rId39"/>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692"/>
    <a:srgbClr val="E9ECF1"/>
    <a:srgbClr val="FF9900"/>
    <a:srgbClr val="C0EAFB"/>
    <a:srgbClr val="162642"/>
    <a:srgbClr val="758294"/>
    <a:srgbClr val="768395"/>
    <a:srgbClr val="768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7500" autoAdjust="0"/>
  </p:normalViewPr>
  <p:slideViewPr>
    <p:cSldViewPr snapToGrid="0">
      <p:cViewPr varScale="1">
        <p:scale>
          <a:sx n="63" d="100"/>
          <a:sy n="63" d="100"/>
        </p:scale>
        <p:origin x="4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2200" b="1" i="0" u="none" strike="noStrike" kern="1200" baseline="0">
                <a:solidFill>
                  <a:schemeClr val="dk1">
                    <a:lumMod val="75000"/>
                    <a:lumOff val="25000"/>
                  </a:schemeClr>
                </a:solidFill>
                <a:latin typeface=""/>
                <a:ea typeface="微软雅黑" panose="020B0503020204020204" pitchFamily="34" charset="-122"/>
                <a:cs typeface="+mn-ea"/>
                <a:sym typeface=""/>
              </a:defRPr>
            </a:pPr>
            <a:r>
              <a:rPr lang="zh-CN"/>
              <a:t>客户资源</a:t>
            </a:r>
          </a:p>
        </c:rich>
      </c:tx>
      <c:overlay val="0"/>
      <c:spPr>
        <a:noFill/>
        <a:ln>
          <a:noFill/>
        </a:ln>
        <a:effectLst/>
      </c:spPr>
      <c:txPr>
        <a:bodyPr rot="0" spcFirstLastPara="1" vertOverflow="ellipsis" vert="horz" wrap="square" anchor="ctr" anchorCtr="1"/>
        <a:lstStyle/>
        <a:p>
          <a:pPr>
            <a:defRPr lang="zh-CN" sz="2200" b="1" i="0" u="none" strike="noStrike" kern="1200" baseline="0">
              <a:solidFill>
                <a:schemeClr val="dk1">
                  <a:lumMod val="75000"/>
                  <a:lumOff val="25000"/>
                </a:schemeClr>
              </a:solidFill>
              <a:latin typeface=""/>
              <a:ea typeface="微软雅黑" panose="020B0503020204020204" pitchFamily="34" charset="-122"/>
              <a:cs typeface="+mn-ea"/>
              <a:sym typeface=""/>
            </a:defRPr>
          </a:pPr>
          <a:endParaRPr lang="zh-CN"/>
        </a:p>
      </c:txPr>
    </c:title>
    <c:autoTitleDeleted val="0"/>
    <c:plotArea>
      <c:layout/>
      <c:barChart>
        <c:barDir val="col"/>
        <c:grouping val="clustered"/>
        <c:varyColors val="0"/>
        <c:ser>
          <c:idx val="0"/>
          <c:order val="0"/>
          <c:tx>
            <c:strRef>
              <c:f>Sheet1!$B$1</c:f>
              <c:strCache>
                <c:ptCount val="1"/>
                <c:pt idx="0">
                  <c:v>医院</c:v>
                </c:pt>
              </c:strCache>
            </c:strRef>
          </c:tx>
          <c:spPr>
            <a:solidFill>
              <a:srgbClr val="CBE0FF"/>
            </a:solidFill>
            <a:ln w="9525" cap="flat" cmpd="sng" algn="ctr">
              <a:noFill/>
              <a:round/>
            </a:ln>
            <a:effectLst/>
            <a:sp3d contourW="9525">
              <a:contourClr>
                <a:srgbClr val="6FC3B1"/>
              </a:contourClr>
            </a:sp3d>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dk1">
                        <a:lumMod val="75000"/>
                        <a:lumOff val="25000"/>
                      </a:schemeClr>
                    </a:solidFill>
                    <a:latin typeface=""/>
                    <a:ea typeface="微软雅黑" panose="020B0503020204020204" pitchFamily="34" charset="-122"/>
                    <a:cs typeface="+mn-ea"/>
                    <a:sym typeface=""/>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2016年度</c:v>
                </c:pt>
                <c:pt idx="1">
                  <c:v>2017年度</c:v>
                </c:pt>
                <c:pt idx="2">
                  <c:v>2018年度</c:v>
                </c:pt>
                <c:pt idx="3">
                  <c:v>2019年度</c:v>
                </c:pt>
              </c:strCache>
            </c:strRef>
          </c:cat>
          <c:val>
            <c:numRef>
              <c:f>Sheet1!$B$2:$B$5</c:f>
              <c:numCache>
                <c:formatCode>General</c:formatCode>
                <c:ptCount val="4"/>
                <c:pt idx="0">
                  <c:v>70</c:v>
                </c:pt>
                <c:pt idx="1">
                  <c:v>130</c:v>
                </c:pt>
                <c:pt idx="2">
                  <c:v>300</c:v>
                </c:pt>
                <c:pt idx="3">
                  <c:v>500</c:v>
                </c:pt>
              </c:numCache>
            </c:numRef>
          </c:val>
          <c:extLst>
            <c:ext xmlns:c16="http://schemas.microsoft.com/office/drawing/2014/chart" uri="{C3380CC4-5D6E-409C-BE32-E72D297353CC}">
              <c16:uniqueId val="{00000000-93F8-485F-B4B6-8EDE75006CDF}"/>
            </c:ext>
          </c:extLst>
        </c:ser>
        <c:ser>
          <c:idx val="1"/>
          <c:order val="1"/>
          <c:tx>
            <c:strRef>
              <c:f>Sheet1!$C$1</c:f>
              <c:strCache>
                <c:ptCount val="1"/>
                <c:pt idx="0">
                  <c:v>三级医院</c:v>
                </c:pt>
              </c:strCache>
            </c:strRef>
          </c:tx>
          <c:spPr>
            <a:solidFill>
              <a:srgbClr val="A2C8FF"/>
            </a:solidFill>
            <a:ln w="9525" cap="flat" cmpd="sng" algn="ctr">
              <a:noFill/>
              <a:round/>
            </a:ln>
            <a:effectLst/>
            <a:sp3d contourW="9525">
              <a:contourClr>
                <a:schemeClr val="accent6"/>
              </a:contourClr>
            </a:sp3d>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dk1">
                        <a:lumMod val="75000"/>
                        <a:lumOff val="25000"/>
                      </a:schemeClr>
                    </a:solidFill>
                    <a:latin typeface=""/>
                    <a:ea typeface="微软雅黑" panose="020B0503020204020204" pitchFamily="34" charset="-122"/>
                    <a:cs typeface="+mn-ea"/>
                    <a:sym typeface=""/>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2016年度</c:v>
                </c:pt>
                <c:pt idx="1">
                  <c:v>2017年度</c:v>
                </c:pt>
                <c:pt idx="2">
                  <c:v>2018年度</c:v>
                </c:pt>
                <c:pt idx="3">
                  <c:v>2019年度</c:v>
                </c:pt>
              </c:strCache>
            </c:strRef>
          </c:cat>
          <c:val>
            <c:numRef>
              <c:f>Sheet1!$C$2:$C$5</c:f>
              <c:numCache>
                <c:formatCode>General</c:formatCode>
                <c:ptCount val="4"/>
                <c:pt idx="0">
                  <c:v>20</c:v>
                </c:pt>
                <c:pt idx="1">
                  <c:v>50</c:v>
                </c:pt>
                <c:pt idx="2">
                  <c:v>100</c:v>
                </c:pt>
                <c:pt idx="3">
                  <c:v>180</c:v>
                </c:pt>
              </c:numCache>
            </c:numRef>
          </c:val>
          <c:extLst>
            <c:ext xmlns:c16="http://schemas.microsoft.com/office/drawing/2014/chart" uri="{C3380CC4-5D6E-409C-BE32-E72D297353CC}">
              <c16:uniqueId val="{00000001-93F8-485F-B4B6-8EDE75006CDF}"/>
            </c:ext>
          </c:extLst>
        </c:ser>
        <c:dLbls>
          <c:showLegendKey val="0"/>
          <c:showVal val="1"/>
          <c:showCatName val="0"/>
          <c:showSerName val="0"/>
          <c:showPercent val="0"/>
          <c:showBubbleSize val="0"/>
        </c:dLbls>
        <c:gapWidth val="65"/>
        <c:axId val="1527758688"/>
        <c:axId val="1527764512"/>
      </c:barChart>
      <c:catAx>
        <c:axId val="15277586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lang="zh-CN" sz="1195" b="0" i="0" u="none" strike="noStrike" kern="1200" cap="all" baseline="0">
                <a:solidFill>
                  <a:schemeClr val="dk1">
                    <a:lumMod val="75000"/>
                    <a:lumOff val="25000"/>
                  </a:schemeClr>
                </a:solidFill>
                <a:latin typeface=""/>
                <a:ea typeface="微软雅黑" panose="020B0503020204020204" pitchFamily="34" charset="-122"/>
                <a:cs typeface="+mn-ea"/>
                <a:sym typeface=""/>
              </a:defRPr>
            </a:pPr>
            <a:endParaRPr lang="zh-CN"/>
          </a:p>
        </c:txPr>
        <c:crossAx val="1527764512"/>
        <c:crosses val="autoZero"/>
        <c:auto val="1"/>
        <c:lblAlgn val="ctr"/>
        <c:lblOffset val="100"/>
        <c:noMultiLvlLbl val="0"/>
      </c:catAx>
      <c:valAx>
        <c:axId val="1527764512"/>
        <c:scaling>
          <c:orientation val="minMax"/>
        </c:scaling>
        <c:delete val="0"/>
        <c:axPos val="l"/>
        <c:majorGridlines>
          <c:spPr>
            <a:ln w="9525" cap="flat" cmpd="sng" algn="ctr">
              <a:solidFill>
                <a:srgbClr val="CBE0FF"/>
              </a:solidFill>
              <a:round/>
            </a:ln>
            <a:effectLst/>
          </c:spPr>
        </c:majorGridlines>
        <c:title>
          <c:tx>
            <c:rich>
              <a:bodyPr rot="-5400000" spcFirstLastPara="1" vertOverflow="ellipsis" vert="horz" wrap="square" anchor="ctr" anchorCtr="1"/>
              <a:lstStyle/>
              <a:p>
                <a:pPr>
                  <a:defRPr lang="zh-CN" sz="1195" b="1" i="0" u="none" strike="noStrike" kern="1200" baseline="0">
                    <a:solidFill>
                      <a:schemeClr val="dk1">
                        <a:lumMod val="75000"/>
                        <a:lumOff val="25000"/>
                      </a:schemeClr>
                    </a:solidFill>
                    <a:latin typeface=""/>
                    <a:ea typeface="微软雅黑" panose="020B0503020204020204" pitchFamily="34" charset="-122"/>
                    <a:cs typeface="+mn-ea"/>
                    <a:sym typeface=""/>
                  </a:defRPr>
                </a:pPr>
                <a:r>
                  <a:rPr lang="zh-CN"/>
                  <a:t>医 院 数 量</a:t>
                </a:r>
              </a:p>
            </c:rich>
          </c:tx>
          <c:overlay val="0"/>
          <c:spPr>
            <a:noFill/>
            <a:ln>
              <a:noFill/>
            </a:ln>
            <a:effectLst/>
          </c:spPr>
          <c:txPr>
            <a:bodyPr rot="-5400000" spcFirstLastPara="1" vertOverflow="ellipsis" vert="horz" wrap="square" anchor="ctr" anchorCtr="1"/>
            <a:lstStyle/>
            <a:p>
              <a:pPr>
                <a:defRPr lang="zh-CN" sz="1195" b="1" i="0" u="none" strike="noStrike" kern="1200" baseline="0">
                  <a:solidFill>
                    <a:schemeClr val="dk1">
                      <a:lumMod val="75000"/>
                      <a:lumOff val="25000"/>
                    </a:schemeClr>
                  </a:solidFill>
                  <a:latin typeface=""/>
                  <a:ea typeface="微软雅黑" panose="020B0503020204020204" pitchFamily="34" charset="-122"/>
                  <a:cs typeface="+mn-ea"/>
                  <a:sym typeface=""/>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dk1">
                    <a:lumMod val="75000"/>
                    <a:lumOff val="25000"/>
                  </a:schemeClr>
                </a:solidFill>
                <a:latin typeface=""/>
                <a:ea typeface="微软雅黑" panose="020B0503020204020204" pitchFamily="34" charset="-122"/>
                <a:cs typeface="+mn-ea"/>
                <a:sym typeface=""/>
              </a:defRPr>
            </a:pPr>
            <a:endParaRPr lang="zh-CN"/>
          </a:p>
        </c:txPr>
        <c:crossAx val="152775868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lang="zh-CN" sz="1195" b="0" i="0" u="none" strike="noStrike" kern="1200" baseline="0">
              <a:solidFill>
                <a:schemeClr val="dk1">
                  <a:lumMod val="75000"/>
                  <a:lumOff val="25000"/>
                </a:schemeClr>
              </a:solidFill>
              <a:latin typeface=""/>
              <a:ea typeface="微软雅黑" panose="020B0503020204020204" pitchFamily="34" charset="-122"/>
              <a:cs typeface="+mn-ea"/>
              <a:sym typeface=""/>
            </a:defRPr>
          </a:pPr>
          <a:endParaRPr lang="zh-CN"/>
        </a:p>
      </c:txPr>
    </c:legend>
    <c:plotVisOnly val="1"/>
    <c:dispBlanksAs val="gap"/>
    <c:showDLblsOverMax val="0"/>
  </c:chart>
  <c:spPr>
    <a:noFill/>
    <a:ln w="79375" cap="rnd" cmpd="sng" algn="ctr">
      <a:noFill/>
      <a:round/>
    </a:ln>
    <a:effectLst/>
  </c:spPr>
  <c:txPr>
    <a:bodyPr/>
    <a:lstStyle/>
    <a:p>
      <a:pPr>
        <a:defRPr lang="zh-CN">
          <a:latin typeface=""/>
          <a:ea typeface="微软雅黑" panose="020B0503020204020204" pitchFamily="34" charset="-122"/>
          <a:cs typeface="+mn-ea"/>
          <a:sym typeface=""/>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5"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5"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5" kern="1200"/>
  </cs:chartArea>
  <cs:dataLabel>
    <cs:lnRef idx="0"/>
    <cs:fillRef idx="0"/>
    <cs:effectRef idx="0"/>
    <cs:fontRef idx="minor">
      <a:schemeClr val="dk1">
        <a:lumMod val="75000"/>
        <a:lumOff val="25000"/>
      </a:schemeClr>
    </cs:fontRef>
    <cs:defRPr sz="1195" kern="1200"/>
  </cs:dataLabel>
  <cs:dataLabelCallout>
    <cs:lnRef idx="0"/>
    <cs:fillRef idx="0"/>
    <cs:effectRef idx="0"/>
    <cs:fontRef idx="minor">
      <a:schemeClr val="lt1"/>
    </cs:fontRef>
    <cs:spPr>
      <a:solidFill>
        <a:schemeClr val="dk1">
          <a:lumMod val="65000"/>
          <a:lumOff val="35000"/>
          <a:alpha val="75000"/>
        </a:schemeClr>
      </a:solidFill>
    </cs:spPr>
    <cs:defRPr sz="1195"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5"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5"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A79B4896-CBCC-4BA1-ADF0-D798BE59665C}" type="datetimeFigureOut">
              <a:rPr lang="en-US"/>
              <a:pPr>
                <a:defRPr/>
              </a:pPr>
              <a:t>7/24/2020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ED913467-F463-4600-84C4-D9F74592F2C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xfrm>
            <a:off x="666750" y="4776788"/>
            <a:ext cx="53355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4" name="日期占位符 3"/>
          <p:cNvSpPr>
            <a:spLocks noGrp="1"/>
          </p:cNvSpPr>
          <p:nvPr>
            <p:ph type="dt" sz="quarter" idx="1"/>
          </p:nvPr>
        </p:nvSpPr>
        <p:spPr/>
        <p:txBody>
          <a:bodyPr/>
          <a:lstStyle/>
          <a:p>
            <a:pPr>
              <a:defRPr/>
            </a:pPr>
            <a:fld id="{835FE205-5201-4D7D-B35A-CC40DB5C964F}" type="datetime1">
              <a:rPr lang="zh-CN" altLang="en-US" smtClean="0"/>
              <a:pPr>
                <a:defRPr/>
              </a:pPr>
              <a:t>2020/7/24</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69E878E4-3CE2-46D0-BF87-D4C54D9E7403}" type="slidenum">
              <a:rPr lang="en-US" altLang="zh-CN" smtClean="0">
                <a:latin typeface="Calibri" panose="020F0502020204030204" pitchFamily="34" charset="0"/>
              </a:rPr>
              <a:pPr fontAlgn="base">
                <a:spcBef>
                  <a:spcPct val="0"/>
                </a:spcBef>
                <a:spcAft>
                  <a:spcPct val="0"/>
                </a:spcAft>
              </a:pPr>
              <a:t>13</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182183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2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3712D902-9BF9-477E-804D-9911E8840587}" type="slidenum">
              <a:rPr lang="en-US" altLang="zh-CN" smtClean="0">
                <a:latin typeface="Calibri" panose="020F0502020204030204" pitchFamily="34" charset="0"/>
              </a:rPr>
              <a:pPr fontAlgn="base">
                <a:spcBef>
                  <a:spcPct val="0"/>
                </a:spcBef>
                <a:spcAft>
                  <a:spcPct val="0"/>
                </a:spcAft>
              </a:pPr>
              <a:t>15</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251591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基本是刷卡、刷指纹或人脸识别即可操作。</a:t>
            </a:r>
          </a:p>
        </p:txBody>
      </p:sp>
      <p:sp>
        <p:nvSpPr>
          <p:cNvPr id="348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8AEE156C-78F1-434B-9D50-6F724D07B90C}" type="slidenum">
              <a:rPr lang="en-US" altLang="zh-CN" smtClean="0">
                <a:latin typeface="Calibri" panose="020F0502020204030204" pitchFamily="34" charset="0"/>
              </a:rPr>
              <a:pPr fontAlgn="base">
                <a:spcBef>
                  <a:spcPct val="0"/>
                </a:spcBef>
                <a:spcAft>
                  <a:spcPct val="0"/>
                </a:spcAft>
              </a:pPr>
              <a:t>16</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1389627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68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0ADFF60A-C13E-4119-A10E-5F532F8944C0}" type="slidenum">
              <a:rPr lang="en-US" altLang="zh-CN" smtClean="0">
                <a:latin typeface="Calibri" panose="020F0502020204030204" pitchFamily="34" charset="0"/>
              </a:rPr>
              <a:pPr fontAlgn="base">
                <a:spcBef>
                  <a:spcPct val="0"/>
                </a:spcBef>
                <a:spcAft>
                  <a:spcPct val="0"/>
                </a:spcAft>
              </a:pPr>
              <a:t>17</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71921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2B476292-AA26-4713-8CF8-FF5806763594}" type="slidenum">
              <a:rPr lang="en-US" altLang="zh-CN" smtClean="0">
                <a:latin typeface="Calibri" panose="020F0502020204030204" pitchFamily="34" charset="0"/>
              </a:rPr>
              <a:pPr fontAlgn="base">
                <a:spcBef>
                  <a:spcPct val="0"/>
                </a:spcBef>
                <a:spcAft>
                  <a:spcPct val="0"/>
                </a:spcAft>
              </a:pPr>
              <a:t>18</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2933988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库存统计分析预警</a:t>
            </a:r>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CD95D4C6-C77D-4688-A04F-B788A60FDE01}" type="slidenum">
              <a:rPr lang="en-US" altLang="zh-CN" smtClean="0">
                <a:latin typeface="Calibri" panose="020F0502020204030204" pitchFamily="34" charset="0"/>
              </a:rPr>
              <a:pPr fontAlgn="base">
                <a:spcBef>
                  <a:spcPct val="0"/>
                </a:spcBef>
                <a:spcAft>
                  <a:spcPct val="0"/>
                </a:spcAft>
              </a:pPr>
              <a:t>20</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2934049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设备状态及管理</a:t>
            </a:r>
          </a:p>
        </p:txBody>
      </p:sp>
      <p:sp>
        <p:nvSpPr>
          <p:cNvPr id="460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6CB7E2BE-95F7-4C65-BE4F-70DE4B8349C8}" type="slidenum">
              <a:rPr lang="en-US" altLang="zh-CN" smtClean="0">
                <a:latin typeface="Calibri" panose="020F0502020204030204" pitchFamily="34" charset="0"/>
              </a:rPr>
              <a:pPr fontAlgn="base">
                <a:spcBef>
                  <a:spcPct val="0"/>
                </a:spcBef>
                <a:spcAft>
                  <a:spcPct val="0"/>
                </a:spcAft>
              </a:pPr>
              <a:t>21</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7596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7B56230D-25A3-4CD1-80A8-6A2565600E5D}" type="slidenum">
              <a:rPr lang="en-US" altLang="zh-CN" smtClean="0">
                <a:latin typeface="Calibri" panose="020F0502020204030204" pitchFamily="34" charset="0"/>
              </a:rPr>
              <a:pPr fontAlgn="base">
                <a:spcBef>
                  <a:spcPct val="0"/>
                </a:spcBef>
                <a:spcAft>
                  <a:spcPct val="0"/>
                </a:spcAft>
              </a:pPr>
              <a:t>22</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1715468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排班信息</a:t>
            </a:r>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DB2C7D57-D0E3-40FF-AC4E-9C9A62433D1D}" type="slidenum">
              <a:rPr lang="en-US" altLang="zh-CN" smtClean="0">
                <a:latin typeface="Calibri" panose="020F0502020204030204" pitchFamily="34" charset="0"/>
              </a:rPr>
              <a:pPr fontAlgn="base">
                <a:spcBef>
                  <a:spcPct val="0"/>
                </a:spcBef>
                <a:spcAft>
                  <a:spcPct val="0"/>
                </a:spcAft>
              </a:pPr>
              <a:t>23</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211788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管理员驾驶舱</a:t>
            </a:r>
          </a:p>
        </p:txBody>
      </p:sp>
      <p:sp>
        <p:nvSpPr>
          <p:cNvPr id="419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5B257AFC-2102-4D3F-B4FB-FF07A5695C5C}" type="slidenum">
              <a:rPr lang="en-US" altLang="zh-CN" smtClean="0">
                <a:latin typeface="Calibri" panose="020F0502020204030204" pitchFamily="34" charset="0"/>
              </a:rPr>
              <a:pPr fontAlgn="base">
                <a:spcBef>
                  <a:spcPct val="0"/>
                </a:spcBef>
                <a:spcAft>
                  <a:spcPct val="0"/>
                </a:spcAft>
              </a:pPr>
              <a:t>24</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24733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4" name="灯片编号占位符 3"/>
          <p:cNvSpPr>
            <a:spLocks noGrp="1"/>
          </p:cNvSpPr>
          <p:nvPr>
            <p:ph type="sldNum" sz="quarter" idx="5"/>
          </p:nvPr>
        </p:nvSpPr>
        <p:spPr/>
        <p:txBody>
          <a:bodyPr/>
          <a:lstStyle/>
          <a:p>
            <a:pPr>
              <a:defRPr/>
            </a:pPr>
            <a:fld id="{6D329C8B-A2B6-47B1-AA89-49BE03B07EC3}" type="slidenum">
              <a:rPr lang="zh-CN" altLang="en-US" smtClean="0"/>
              <a:pPr>
                <a:defRPr/>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953C96C0-E0C4-4AD5-B96B-E4037A1DF09F}" type="slidenum">
              <a:rPr lang="en-US" altLang="zh-CN" smtClean="0">
                <a:latin typeface="Calibri" panose="020F0502020204030204" pitchFamily="34" charset="0"/>
              </a:rPr>
              <a:pPr fontAlgn="base">
                <a:spcBef>
                  <a:spcPct val="0"/>
                </a:spcBef>
                <a:spcAft>
                  <a:spcPct val="0"/>
                </a:spcAft>
              </a:pPr>
              <a:t>26</a:t>
            </a:fld>
            <a:endParaRPr lang="en-US" altLang="zh-CN" smtClean="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06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6F5B9AD2-C6E0-412C-A7D7-CBE2F2B59C48}" type="slidenum">
              <a:rPr lang="en-US" altLang="zh-CN" smtClean="0">
                <a:latin typeface="Calibri" panose="020F0502020204030204" pitchFamily="34" charset="0"/>
              </a:rPr>
              <a:pPr fontAlgn="base">
                <a:spcBef>
                  <a:spcPct val="0"/>
                </a:spcBef>
                <a:spcAft>
                  <a:spcPct val="0"/>
                </a:spcAft>
              </a:pPr>
              <a:t>27</a:t>
            </a:fld>
            <a:endParaRPr lang="en-US" altLang="zh-CN" smtClean="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7828" name="灯片编号占位符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A8845C58-6C66-4EC0-AF8D-EA2D4BD0973D}" type="slidenum">
              <a:rPr lang="en-US" altLang="zh-CN" smtClean="0">
                <a:sym typeface="+mn-ea"/>
              </a:rPr>
              <a:pPr>
                <a:spcBef>
                  <a:spcPct val="0"/>
                </a:spcBef>
                <a:defRPr/>
              </a:pPr>
              <a:t>28</a:t>
            </a:fld>
            <a:endParaRPr lang="en-US" altLang="zh-CN" smtClean="0">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C260034B-4C6D-4E8D-95C6-CA852A60696B}" type="slidenum">
              <a:rPr lang="en-US" altLang="zh-CN" smtClean="0">
                <a:latin typeface="Calibri" panose="020F0502020204030204" pitchFamily="34" charset="0"/>
              </a:rPr>
              <a:pPr fontAlgn="base">
                <a:spcBef>
                  <a:spcPct val="0"/>
                </a:spcBef>
                <a:spcAft>
                  <a:spcPct val="0"/>
                </a:spcAft>
              </a:pPr>
              <a:t>29</a:t>
            </a:fld>
            <a:endParaRPr lang="en-US" altLang="zh-CN" smtClean="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68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69FF9B2E-3387-461D-AAFB-E0269E913465}" type="slidenum">
              <a:rPr lang="en-US" altLang="zh-CN" smtClean="0">
                <a:latin typeface="Calibri" panose="020F0502020204030204" pitchFamily="34" charset="0"/>
              </a:rPr>
              <a:pPr fontAlgn="base">
                <a:spcBef>
                  <a:spcPct val="0"/>
                </a:spcBef>
                <a:spcAft>
                  <a:spcPct val="0"/>
                </a:spcAft>
              </a:pPr>
              <a:t>30</a:t>
            </a:fld>
            <a:endParaRPr lang="en-US" altLang="zh-CN" smtClean="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88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1F839AF-D2D5-4FC4-83CA-5A1BFFFAC2AA}" type="slidenum">
              <a:rPr lang="en-US" altLang="zh-CN" smtClean="0">
                <a:latin typeface="Calibri" panose="020F0502020204030204" pitchFamily="34" charset="0"/>
              </a:rPr>
              <a:pPr fontAlgn="base">
                <a:spcBef>
                  <a:spcPct val="0"/>
                </a:spcBef>
                <a:spcAft>
                  <a:spcPct val="0"/>
                </a:spcAft>
              </a:pPr>
              <a:t>31</a:t>
            </a:fld>
            <a:endParaRPr lang="en-US" altLang="zh-CN" smtClean="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29450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80412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E4CFA3-90B2-4C25-8D50-9F4513D3A8F7}" type="slidenum">
              <a:rPr lang="zh-CN" altLang="en-US" smtClean="0"/>
              <a:t>35</a:t>
            </a:fld>
            <a:endParaRPr lang="zh-CN" altLang="en-US"/>
          </a:p>
        </p:txBody>
      </p:sp>
    </p:spTree>
    <p:extLst>
      <p:ext uri="{BB962C8B-B14F-4D97-AF65-F5344CB8AC3E}">
        <p14:creationId xmlns:p14="http://schemas.microsoft.com/office/powerpoint/2010/main" val="1361390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noChangeArrowheads="1"/>
          </p:cNvSpPr>
          <p:nvPr>
            <p:ph type="sldImg" idx="4294967295"/>
          </p:nvPr>
        </p:nvSpPr>
        <p:spPr>
          <a:ln>
            <a:miter lim="800000"/>
          </a:ln>
        </p:spPr>
      </p:sp>
      <p:sp>
        <p:nvSpPr>
          <p:cNvPr id="81922" name="备注占位符 2"/>
          <p:cNvSpPr>
            <a:spLocks noGrp="1" noChangeArrowheads="1"/>
          </p:cNvSpPr>
          <p:nvPr>
            <p:ph type="body" idx="4294967295"/>
          </p:nvPr>
        </p:nvSpPr>
        <p:spPr/>
        <p:txBody>
          <a:bodyPr/>
          <a:lstStyle/>
          <a:p>
            <a:endParaRPr lang="zh-CN" altLang="en-US"/>
          </a:p>
        </p:txBody>
      </p:sp>
      <p:sp>
        <p:nvSpPr>
          <p:cNvPr id="8192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AD964118-F61D-4248-99C1-4760645FB853}" type="slidenum">
              <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36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163456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4" name="灯片编号占位符 3"/>
          <p:cNvSpPr>
            <a:spLocks noGrp="1"/>
          </p:cNvSpPr>
          <p:nvPr>
            <p:ph type="sldNum" sz="quarter" idx="5"/>
          </p:nvPr>
        </p:nvSpPr>
        <p:spPr/>
        <p:txBody>
          <a:bodyPr/>
          <a:lstStyle/>
          <a:p>
            <a:pPr>
              <a:defRPr/>
            </a:pPr>
            <a:fld id="{96201975-81A1-4527-9228-ECB0C5CA38CA}"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*属于后续扩展</a:t>
            </a:r>
          </a:p>
        </p:txBody>
      </p:sp>
      <p:sp>
        <p:nvSpPr>
          <p:cNvPr id="4" name="灯片编号占位符 3"/>
          <p:cNvSpPr>
            <a:spLocks noGrp="1"/>
          </p:cNvSpPr>
          <p:nvPr>
            <p:ph type="sldNum" sz="quarter" idx="5"/>
          </p:nvPr>
        </p:nvSpPr>
        <p:spPr/>
        <p:txBody>
          <a:bodyPr/>
          <a:lstStyle/>
          <a:p>
            <a:pPr>
              <a:defRPr/>
            </a:pPr>
            <a:fld id="{0B04CE0E-2649-4621-9623-3D23520D5321}" type="slidenum">
              <a:rPr lang="zh-CN" altLang="en-US" smtClean="0"/>
              <a:pPr>
                <a:defRPr/>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日期占位符 2"/>
          <p:cNvSpPr>
            <a:spLocks noGrp="1" noChangeArrowheads="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FontTx/>
              <a:buChar char="•"/>
              <a:defRPr/>
            </a:pPr>
            <a:fld id="{0C976A63-F41E-4621-ADC4-77C4443C4DC7}" type="datetime1">
              <a:rPr lang="zh-CN" altLang="en-US" smtClean="0">
                <a:sym typeface="+mn-ea"/>
              </a:rPr>
              <a:pPr>
                <a:spcBef>
                  <a:spcPct val="0"/>
                </a:spcBef>
                <a:buFontTx/>
                <a:buChar char="•"/>
                <a:defRPr/>
              </a:pPr>
              <a:t>2020/7/24</a:t>
            </a:fld>
            <a:endParaRPr lang="zh-CN" altLang="en-US" smtClean="0">
              <a:sym typeface="+mn-ea"/>
            </a:endParaRPr>
          </a:p>
        </p:txBody>
      </p:sp>
      <p:sp>
        <p:nvSpPr>
          <p:cNvPr id="24580" name="文本占位符 3"/>
          <p:cNvSpPr>
            <a:spLocks noGrp="1" noChangeArrowheads="1"/>
          </p:cNvSpPr>
          <p:nvPr>
            <p:ph type="body" sz="quarter" idx="4294967295"/>
          </p:nvPr>
        </p:nvSpPr>
        <p:spPr bwMode="auto">
          <a:xfrm>
            <a:off x="661988" y="3932238"/>
            <a:ext cx="5295900" cy="321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solidFill>
                  <a:srgbClr val="FF0000"/>
                </a:solidFill>
              </a:rPr>
              <a:t>入口门禁；身份识别方式</a:t>
            </a:r>
            <a:r>
              <a:rPr lang="en-US" altLang="zh-CN" smtClean="0">
                <a:solidFill>
                  <a:srgbClr val="FF0000"/>
                </a:solidFill>
              </a:rPr>
              <a:t>【</a:t>
            </a:r>
            <a:r>
              <a:rPr lang="zh-CN" altLang="en-US" smtClean="0">
                <a:solidFill>
                  <a:srgbClr val="FF0000"/>
                </a:solidFill>
              </a:rPr>
              <a:t>刷卡、人脸（声音）、指纹</a:t>
            </a:r>
            <a:r>
              <a:rPr lang="en-US" altLang="zh-CN" smtClean="0">
                <a:solidFill>
                  <a:srgbClr val="FF0000"/>
                </a:solidFill>
              </a:rPr>
              <a:t>】</a:t>
            </a:r>
            <a:r>
              <a:rPr lang="zh-CN" altLang="en-US" smtClean="0">
                <a:solidFill>
                  <a:srgbClr val="FF0000"/>
                </a:solidFill>
              </a:rPr>
              <a:t>；二次换鞋；手术室进入门禁</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D913467-F463-4600-84C4-D9F74592F2CF}" type="slidenum">
              <a:rPr lang="en-US" smtClean="0"/>
              <a:pPr>
                <a:defRPr/>
              </a:pPr>
              <a:t>9</a:t>
            </a:fld>
            <a:endParaRPr lang="en-US"/>
          </a:p>
        </p:txBody>
      </p:sp>
    </p:spTree>
    <p:extLst>
      <p:ext uri="{BB962C8B-B14F-4D97-AF65-F5344CB8AC3E}">
        <p14:creationId xmlns:p14="http://schemas.microsoft.com/office/powerpoint/2010/main" val="350296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eaLnBrk="1" fontAlgn="auto" hangingPunct="1">
              <a:spcBef>
                <a:spcPts val="0"/>
              </a:spcBef>
              <a:spcAft>
                <a:spcPts val="0"/>
              </a:spcAft>
              <a:defRPr/>
            </a:pPr>
            <a:endParaRPr lang="zh-CN" altLang="en-US" dirty="0"/>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8C4D494E-F025-4830-8306-587A57162A64}" type="slidenum">
              <a:rPr lang="en-US" altLang="zh-CN" smtClean="0">
                <a:latin typeface="Calibri" panose="020F0502020204030204" pitchFamily="34" charset="0"/>
              </a:rPr>
              <a:pPr fontAlgn="base">
                <a:spcBef>
                  <a:spcPct val="0"/>
                </a:spcBef>
                <a:spcAft>
                  <a:spcPct val="0"/>
                </a:spcAft>
              </a:pPr>
              <a:t>10</a:t>
            </a:fld>
            <a:endParaRPr lang="en-US" altLang="zh-CN" smtClean="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D913467-F463-4600-84C4-D9F74592F2CF}" type="slidenum">
              <a:rPr lang="en-US" smtClean="0"/>
              <a:pPr>
                <a:defRPr/>
              </a:pPr>
              <a:t>11</a:t>
            </a:fld>
            <a:endParaRPr lang="en-US"/>
          </a:p>
        </p:txBody>
      </p:sp>
    </p:spTree>
    <p:extLst>
      <p:ext uri="{BB962C8B-B14F-4D97-AF65-F5344CB8AC3E}">
        <p14:creationId xmlns:p14="http://schemas.microsoft.com/office/powerpoint/2010/main" val="325413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61BF9E0-F314-4DDA-94E2-4C5AE087E6C1}" type="slidenum">
              <a:rPr lang="en-US" altLang="zh-CN" smtClean="0">
                <a:latin typeface="Calibri" panose="020F0502020204030204" pitchFamily="34" charset="0"/>
              </a:rPr>
              <a:pPr fontAlgn="base">
                <a:spcBef>
                  <a:spcPct val="0"/>
                </a:spcBef>
                <a:spcAft>
                  <a:spcPct val="0"/>
                </a:spcAft>
              </a:pPr>
              <a:t>12</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894148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7" name="日期占位符 2"/>
          <p:cNvSpPr>
            <a:spLocks noGrp="1"/>
          </p:cNvSpPr>
          <p:nvPr>
            <p:ph type="dt" sz="half" idx="10"/>
          </p:nvPr>
        </p:nvSpPr>
        <p:spPr>
          <a:xfrm>
            <a:off x="838200" y="6356350"/>
            <a:ext cx="2743200" cy="365125"/>
          </a:xfrm>
          <a:prstGeom prst="rect">
            <a:avLst/>
          </a:prstGeom>
        </p:spPr>
        <p:txBody>
          <a:bodyPr/>
          <a:lstStyle>
            <a:lvl1pPr fontAlgn="auto">
              <a:defRPr noProof="1">
                <a:latin typeface="+mn-lt"/>
                <a:ea typeface="+mn-ea"/>
              </a:defRPr>
            </a:lvl1pPr>
          </a:lstStyle>
          <a:p>
            <a:fld id="{420A7417-B393-420B-A11C-E423900E5903}" type="datetimeFigureOut">
              <a:rPr lang="zh-CN" altLang="en-US"/>
              <a:t>2020/7/24</a:t>
            </a:fld>
            <a:endParaRPr lang="zh-CN" altLang="en-US"/>
          </a:p>
        </p:txBody>
      </p:sp>
      <p:sp>
        <p:nvSpPr>
          <p:cNvPr id="18" name="页脚占位符 3"/>
          <p:cNvSpPr>
            <a:spLocks noGrp="1"/>
          </p:cNvSpPr>
          <p:nvPr>
            <p:ph type="ftr" sz="quarter" idx="11"/>
          </p:nvPr>
        </p:nvSpPr>
        <p:spPr>
          <a:xfrm>
            <a:off x="4038600" y="6356350"/>
            <a:ext cx="4114800" cy="365125"/>
          </a:xfrm>
          <a:prstGeom prst="rect">
            <a:avLst/>
          </a:prstGeom>
        </p:spPr>
        <p:txBody>
          <a:bodyPr/>
          <a:lstStyle>
            <a:lvl1pPr fontAlgn="auto">
              <a:defRPr noProof="1"/>
            </a:lvl1pPr>
          </a:lstStyle>
          <a:p>
            <a:endParaRPr lang="zh-CN" altLang="en-US"/>
          </a:p>
        </p:txBody>
      </p:sp>
      <p:sp>
        <p:nvSpPr>
          <p:cNvPr id="19" name="灯片编号占位符 4"/>
          <p:cNvSpPr>
            <a:spLocks noGrp="1"/>
          </p:cNvSpPr>
          <p:nvPr>
            <p:ph type="sldNum" sz="quarter" idx="12"/>
          </p:nvPr>
        </p:nvSpPr>
        <p:spPr>
          <a:xfrm>
            <a:off x="8610600" y="6356350"/>
            <a:ext cx="2743200" cy="365125"/>
          </a:xfrm>
          <a:prstGeom prst="rect">
            <a:avLst/>
          </a:prstGeom>
        </p:spPr>
        <p:txBody>
          <a:bodyPr/>
          <a:lstStyle>
            <a:lvl1pPr fontAlgn="auto">
              <a:defRPr noProof="1">
                <a:latin typeface="+mn-lt"/>
                <a:ea typeface="+mn-ea"/>
              </a:defRPr>
            </a:lvl1pPr>
          </a:lstStyle>
          <a:p>
            <a:fld id="{499BD397-425E-4152-8CA9-F034FE005DD7}" type="slidenum">
              <a:rPr lang="zh-CN" altLang="en-US"/>
              <a:t>‹#›</a:t>
            </a:fld>
            <a:endParaRPr lang="zh-CN" altLang="en-US"/>
          </a:p>
        </p:txBody>
      </p:sp>
      <p:sp>
        <p:nvSpPr>
          <p:cNvPr id="9" name="标题 6"/>
          <p:cNvSpPr>
            <a:spLocks noGrp="1"/>
          </p:cNvSpPr>
          <p:nvPr>
            <p:ph type="title"/>
          </p:nvPr>
        </p:nvSpPr>
        <p:spPr>
          <a:xfrm>
            <a:off x="838200" y="461836"/>
            <a:ext cx="6759633" cy="484188"/>
          </a:xfrm>
          <a:prstGeom prst="rect">
            <a:avLst/>
          </a:prstGeom>
        </p:spPr>
        <p:txBody>
          <a:bodyPr anchor="ctr"/>
          <a:lstStyle>
            <a:lvl1pPr algn="l">
              <a:defRPr lang="zh-CN" altLang="en-US" sz="2800" b="1" kern="1200" dirty="0">
                <a:solidFill>
                  <a:schemeClr val="tx1">
                    <a:lumMod val="85000"/>
                    <a:lumOff val="15000"/>
                  </a:schemeClr>
                </a:solidFill>
                <a:latin typeface="Arial" panose="020B0604020202020204"/>
                <a:ea typeface="微软雅黑" panose="020B0503020204020204" charset="-122"/>
                <a:cs typeface="+mn-ea"/>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2894331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17" name="日期占位符 1"/>
          <p:cNvSpPr>
            <a:spLocks noGrp="1"/>
          </p:cNvSpPr>
          <p:nvPr>
            <p:ph type="dt" sz="half" idx="10"/>
          </p:nvPr>
        </p:nvSpPr>
        <p:spPr>
          <a:xfrm>
            <a:off x="838200" y="6356350"/>
            <a:ext cx="2743200" cy="365125"/>
          </a:xfrm>
          <a:prstGeom prst="rect">
            <a:avLst/>
          </a:prstGeom>
        </p:spPr>
        <p:txBody>
          <a:bodyPr/>
          <a:lstStyle>
            <a:lvl1pPr fontAlgn="auto">
              <a:defRPr noProof="1">
                <a:latin typeface="+mn-lt"/>
                <a:ea typeface="+mn-ea"/>
              </a:defRPr>
            </a:lvl1pPr>
          </a:lstStyle>
          <a:p>
            <a:fld id="{420A7417-B393-420B-A11C-E423900E5903}" type="datetimeFigureOut">
              <a:rPr lang="zh-CN" altLang="en-US"/>
              <a:t>2020/7/24</a:t>
            </a:fld>
            <a:endParaRPr lang="zh-CN" altLang="en-US"/>
          </a:p>
        </p:txBody>
      </p:sp>
      <p:sp>
        <p:nvSpPr>
          <p:cNvPr id="18" name="页脚占位符 2"/>
          <p:cNvSpPr>
            <a:spLocks noGrp="1"/>
          </p:cNvSpPr>
          <p:nvPr>
            <p:ph type="ftr" sz="quarter" idx="11"/>
          </p:nvPr>
        </p:nvSpPr>
        <p:spPr>
          <a:xfrm>
            <a:off x="4038600" y="6356350"/>
            <a:ext cx="4114800" cy="365125"/>
          </a:xfrm>
          <a:prstGeom prst="rect">
            <a:avLst/>
          </a:prstGeom>
        </p:spPr>
        <p:txBody>
          <a:bodyPr/>
          <a:lstStyle>
            <a:lvl1pPr fontAlgn="auto">
              <a:defRPr noProof="1"/>
            </a:lvl1pPr>
          </a:lstStyle>
          <a:p>
            <a:endParaRPr lang="zh-CN" altLang="en-US"/>
          </a:p>
        </p:txBody>
      </p:sp>
      <p:sp>
        <p:nvSpPr>
          <p:cNvPr id="19" name="灯片编号占位符 3"/>
          <p:cNvSpPr>
            <a:spLocks noGrp="1"/>
          </p:cNvSpPr>
          <p:nvPr>
            <p:ph type="sldNum" sz="quarter" idx="12"/>
          </p:nvPr>
        </p:nvSpPr>
        <p:spPr>
          <a:xfrm>
            <a:off x="8610600" y="6356350"/>
            <a:ext cx="2743200" cy="365125"/>
          </a:xfrm>
          <a:prstGeom prst="rect">
            <a:avLst/>
          </a:prstGeom>
        </p:spPr>
        <p:txBody>
          <a:bodyPr/>
          <a:lstStyle>
            <a:lvl1pPr fontAlgn="auto">
              <a:defRPr noProof="1">
                <a:latin typeface="+mn-lt"/>
                <a:ea typeface="+mn-ea"/>
              </a:defRPr>
            </a:lvl1pPr>
          </a:lstStyle>
          <a:p>
            <a:fld id="{8586344A-BA1D-4A80-8644-025399DAFA90}" type="slidenum">
              <a:rPr lang="zh-CN" altLang="en-US"/>
              <a:t>‹#›</a:t>
            </a:fld>
            <a:endParaRPr lang="zh-CN" altLang="en-US"/>
          </a:p>
        </p:txBody>
      </p:sp>
      <p:sp>
        <p:nvSpPr>
          <p:cNvPr id="6" name="标题 6"/>
          <p:cNvSpPr>
            <a:spLocks noGrp="1"/>
          </p:cNvSpPr>
          <p:nvPr>
            <p:ph type="title"/>
          </p:nvPr>
        </p:nvSpPr>
        <p:spPr>
          <a:xfrm>
            <a:off x="838200" y="461836"/>
            <a:ext cx="6759633" cy="484188"/>
          </a:xfrm>
          <a:prstGeom prst="rect">
            <a:avLst/>
          </a:prstGeom>
        </p:spPr>
        <p:txBody>
          <a:bodyPr anchor="ctr"/>
          <a:lstStyle>
            <a:lvl1pPr algn="l">
              <a:defRPr lang="zh-CN" altLang="en-US" sz="2800" b="1" kern="1200" dirty="0">
                <a:solidFill>
                  <a:schemeClr val="tx1">
                    <a:lumMod val="85000"/>
                    <a:lumOff val="15000"/>
                  </a:schemeClr>
                </a:solidFill>
                <a:latin typeface="Arial" panose="020B0604020202020204"/>
                <a:ea typeface="微软雅黑" panose="020B0503020204020204" charset="-122"/>
                <a:cs typeface="+mn-ea"/>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2287519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标题 6"/>
          <p:cNvSpPr>
            <a:spLocks noGrp="1"/>
          </p:cNvSpPr>
          <p:nvPr>
            <p:ph type="title"/>
          </p:nvPr>
        </p:nvSpPr>
        <p:spPr>
          <a:xfrm>
            <a:off x="838200" y="461836"/>
            <a:ext cx="6759633" cy="484188"/>
          </a:xfrm>
          <a:prstGeom prst="rect">
            <a:avLst/>
          </a:prstGeom>
        </p:spPr>
        <p:txBody>
          <a:bodyPr anchor="ctr"/>
          <a:lstStyle>
            <a:lvl1pPr algn="l">
              <a:defRPr lang="zh-CN" altLang="en-US" sz="2800" b="1" kern="1200" dirty="0">
                <a:solidFill>
                  <a:schemeClr val="tx1">
                    <a:lumMod val="85000"/>
                    <a:lumOff val="15000"/>
                  </a:schemeClr>
                </a:solidFill>
                <a:latin typeface="Arial" panose="020B0604020202020204"/>
                <a:ea typeface="微软雅黑" panose="020B0503020204020204" charset="-122"/>
                <a:cs typeface="+mn-ea"/>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2963855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7" name="日期占位符 1"/>
          <p:cNvSpPr>
            <a:spLocks noGrp="1"/>
          </p:cNvSpPr>
          <p:nvPr>
            <p:ph type="dt" sz="half" idx="10"/>
          </p:nvPr>
        </p:nvSpPr>
        <p:spPr>
          <a:xfrm>
            <a:off x="838200" y="6356350"/>
            <a:ext cx="2743200" cy="365125"/>
          </a:xfrm>
          <a:prstGeom prst="rect">
            <a:avLst/>
          </a:prstGeom>
        </p:spPr>
        <p:txBody>
          <a:bodyPr/>
          <a:lstStyle>
            <a:lvl1pPr fontAlgn="auto">
              <a:defRPr noProof="1">
                <a:latin typeface="+mn-lt"/>
                <a:ea typeface="+mn-ea"/>
              </a:defRPr>
            </a:lvl1pPr>
          </a:lstStyle>
          <a:p>
            <a:fld id="{420A7417-B393-420B-A11C-E423900E5903}" type="datetimeFigureOut">
              <a:rPr lang="zh-CN" altLang="en-US"/>
              <a:t>2020/7/24</a:t>
            </a:fld>
            <a:endParaRPr lang="zh-CN" altLang="en-US"/>
          </a:p>
        </p:txBody>
      </p:sp>
      <p:sp>
        <p:nvSpPr>
          <p:cNvPr id="18" name="页脚占位符 2"/>
          <p:cNvSpPr>
            <a:spLocks noGrp="1"/>
          </p:cNvSpPr>
          <p:nvPr>
            <p:ph type="ftr" sz="quarter" idx="11"/>
          </p:nvPr>
        </p:nvSpPr>
        <p:spPr>
          <a:xfrm>
            <a:off x="4038600" y="6356350"/>
            <a:ext cx="4114800" cy="365125"/>
          </a:xfrm>
          <a:prstGeom prst="rect">
            <a:avLst/>
          </a:prstGeom>
        </p:spPr>
        <p:txBody>
          <a:bodyPr/>
          <a:lstStyle>
            <a:lvl1pPr fontAlgn="auto">
              <a:defRPr noProof="1"/>
            </a:lvl1pPr>
          </a:lstStyle>
          <a:p>
            <a:endParaRPr lang="zh-CN" altLang="en-US"/>
          </a:p>
        </p:txBody>
      </p:sp>
      <p:sp>
        <p:nvSpPr>
          <p:cNvPr id="19" name="灯片编号占位符 3"/>
          <p:cNvSpPr>
            <a:spLocks noGrp="1"/>
          </p:cNvSpPr>
          <p:nvPr>
            <p:ph type="sldNum" sz="quarter" idx="12"/>
          </p:nvPr>
        </p:nvSpPr>
        <p:spPr>
          <a:xfrm>
            <a:off x="8610600" y="6356350"/>
            <a:ext cx="2743200" cy="365125"/>
          </a:xfrm>
          <a:prstGeom prst="rect">
            <a:avLst/>
          </a:prstGeom>
        </p:spPr>
        <p:txBody>
          <a:bodyPr/>
          <a:lstStyle>
            <a:lvl1pPr fontAlgn="auto">
              <a:defRPr noProof="1">
                <a:latin typeface="+mn-lt"/>
                <a:ea typeface="+mn-ea"/>
              </a:defRPr>
            </a:lvl1pPr>
          </a:lstStyle>
          <a:p>
            <a:fld id="{8586344A-BA1D-4A80-8644-025399DAFA90}" type="slidenum">
              <a:rPr lang="zh-CN" altLang="en-US"/>
              <a:t>‹#›</a:t>
            </a:fld>
            <a:endParaRPr lang="zh-CN" altLang="en-US"/>
          </a:p>
        </p:txBody>
      </p:sp>
      <p:sp>
        <p:nvSpPr>
          <p:cNvPr id="7" name="标题 6"/>
          <p:cNvSpPr>
            <a:spLocks noGrp="1"/>
          </p:cNvSpPr>
          <p:nvPr>
            <p:ph type="title"/>
          </p:nvPr>
        </p:nvSpPr>
        <p:spPr>
          <a:xfrm>
            <a:off x="838200" y="461836"/>
            <a:ext cx="6759633" cy="484188"/>
          </a:xfrm>
          <a:prstGeom prst="rect">
            <a:avLst/>
          </a:prstGeom>
        </p:spPr>
        <p:txBody>
          <a:bodyPr anchor="ctr"/>
          <a:lstStyle>
            <a:lvl1pPr algn="l">
              <a:defRPr lang="zh-CN" altLang="en-US" sz="2800" b="1" kern="1200" dirty="0">
                <a:solidFill>
                  <a:schemeClr val="tx1">
                    <a:lumMod val="85000"/>
                    <a:lumOff val="15000"/>
                  </a:schemeClr>
                </a:solidFill>
                <a:latin typeface="Arial" panose="020B0604020202020204"/>
                <a:ea typeface="微软雅黑" panose="020B0503020204020204" charset="-122"/>
                <a:cs typeface="+mn-ea"/>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0811960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2020/7/24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7" name="标题 6"/>
          <p:cNvSpPr>
            <a:spLocks noGrp="1"/>
          </p:cNvSpPr>
          <p:nvPr>
            <p:ph type="title"/>
          </p:nvPr>
        </p:nvSpPr>
        <p:spPr>
          <a:xfrm>
            <a:off x="838200" y="461836"/>
            <a:ext cx="6759633" cy="484188"/>
          </a:xfrm>
          <a:prstGeom prst="rect">
            <a:avLst/>
          </a:prstGeom>
        </p:spPr>
        <p:txBody>
          <a:bodyPr anchor="ctr"/>
          <a:lstStyle>
            <a:lvl1pPr algn="l">
              <a:defRPr lang="zh-CN" altLang="en-US" sz="2800" b="1" kern="1200" dirty="0">
                <a:solidFill>
                  <a:schemeClr val="tx1">
                    <a:lumMod val="85000"/>
                    <a:lumOff val="15000"/>
                  </a:schemeClr>
                </a:solidFill>
                <a:latin typeface="Arial" panose="020B0604020202020204"/>
                <a:ea typeface="微软雅黑" panose="020B0503020204020204" charset="-122"/>
                <a:cs typeface="+mn-ea"/>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49609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65508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1" name="标题 10"/>
          <p:cNvSpPr>
            <a:spLocks noGrp="1"/>
          </p:cNvSpPr>
          <p:nvPr>
            <p:ph type="title"/>
          </p:nvPr>
        </p:nvSpPr>
        <p:spPr>
          <a:xfrm>
            <a:off x="803275" y="414337"/>
            <a:ext cx="7627070" cy="484188"/>
          </a:xfrm>
          <a:prstGeom prst="rect">
            <a:avLst/>
          </a:prstGeom>
        </p:spPr>
        <p:txBody>
          <a:bodyPr/>
          <a:lstStyle>
            <a:lvl1pPr>
              <a:defRPr sz="2800" b="1">
                <a:solidFill>
                  <a:srgbClr val="3FA692"/>
                </a:solidFill>
              </a:defRPr>
            </a:lvl1pPr>
          </a:lstStyle>
          <a:p>
            <a:r>
              <a:rPr lang="zh-CN" altLang="en-US" dirty="0" smtClean="0"/>
              <a:t>单击此处编辑母版标题样式</a:t>
            </a:r>
            <a:endParaRPr lang="zh-CN" altLang="en-US" dirty="0"/>
          </a:p>
        </p:txBody>
      </p:sp>
      <p:sp>
        <p:nvSpPr>
          <p:cNvPr id="6" name="日期占位符 2"/>
          <p:cNvSpPr>
            <a:spLocks noGrp="1"/>
          </p:cNvSpPr>
          <p:nvPr>
            <p:ph type="dt" sz="half" idx="10"/>
          </p:nvPr>
        </p:nvSpPr>
        <p:spPr>
          <a:xfrm>
            <a:off x="838200" y="6356350"/>
            <a:ext cx="2743200" cy="365125"/>
          </a:xfrm>
          <a:prstGeom prst="rect">
            <a:avLst/>
          </a:prstGeom>
        </p:spPr>
        <p:txBody>
          <a:bodyPr/>
          <a:lstStyle>
            <a:lvl1pPr fontAlgn="auto">
              <a:defRPr noProof="1">
                <a:latin typeface="+mn-lt"/>
                <a:ea typeface="+mn-ea"/>
              </a:defRPr>
            </a:lvl1pPr>
          </a:lstStyle>
          <a:p>
            <a:pPr>
              <a:defRPr/>
            </a:pPr>
            <a:fld id="{62E5C58D-A4E8-447F-9D4F-7801A7A1930D}" type="datetimeFigureOut">
              <a:rPr lang="zh-CN" altLang="en-US"/>
              <a:pPr>
                <a:defRPr/>
              </a:pPr>
              <a:t>2020/7/24</a:t>
            </a:fld>
            <a:endParaRPr lang="zh-CN" altLang="en-US"/>
          </a:p>
        </p:txBody>
      </p:sp>
      <p:sp>
        <p:nvSpPr>
          <p:cNvPr id="7" name="页脚占位符 3"/>
          <p:cNvSpPr>
            <a:spLocks noGrp="1"/>
          </p:cNvSpPr>
          <p:nvPr>
            <p:ph type="ftr" sz="quarter" idx="11"/>
          </p:nvPr>
        </p:nvSpPr>
        <p:spPr>
          <a:xfrm>
            <a:off x="4038600" y="6356350"/>
            <a:ext cx="4114800" cy="365125"/>
          </a:xfrm>
          <a:prstGeom prst="rect">
            <a:avLst/>
          </a:prstGeom>
        </p:spPr>
        <p:txBody>
          <a:bodyPr/>
          <a:lstStyle>
            <a:lvl1pPr fontAlgn="auto">
              <a:defRPr noProof="1"/>
            </a:lvl1pPr>
          </a:lstStyle>
          <a:p>
            <a:pPr>
              <a:defRPr/>
            </a:pPr>
            <a:endParaRPr lang="zh-CN" altLang="en-US"/>
          </a:p>
        </p:txBody>
      </p:sp>
      <p:sp>
        <p:nvSpPr>
          <p:cNvPr id="8" name="灯片编号占位符 4"/>
          <p:cNvSpPr>
            <a:spLocks noGrp="1"/>
          </p:cNvSpPr>
          <p:nvPr>
            <p:ph type="sldNum" sz="quarter" idx="12"/>
          </p:nvPr>
        </p:nvSpPr>
        <p:spPr>
          <a:xfrm>
            <a:off x="8610600" y="6356350"/>
            <a:ext cx="2743200" cy="365125"/>
          </a:xfrm>
          <a:prstGeom prst="rect">
            <a:avLst/>
          </a:prstGeom>
        </p:spPr>
        <p:txBody>
          <a:bodyPr/>
          <a:lstStyle>
            <a:lvl1pPr fontAlgn="auto">
              <a:defRPr noProof="1">
                <a:latin typeface="+mn-lt"/>
                <a:ea typeface="+mn-ea"/>
              </a:defRPr>
            </a:lvl1pPr>
          </a:lstStyle>
          <a:p>
            <a:pPr>
              <a:defRPr/>
            </a:pPr>
            <a:fld id="{4C028A48-B898-485C-AC7C-55A874DC6259}" type="slidenum">
              <a:rPr lang="zh-CN" altLang="en-US"/>
              <a:pPr>
                <a:defRPr/>
              </a:pPr>
              <a:t>‹#›</a:t>
            </a:fld>
            <a:endParaRPr lang="zh-CN" altLang="en-US"/>
          </a:p>
        </p:txBody>
      </p:sp>
    </p:spTree>
    <p:extLst>
      <p:ext uri="{BB962C8B-B14F-4D97-AF65-F5344CB8AC3E}">
        <p14:creationId xmlns:p14="http://schemas.microsoft.com/office/powerpoint/2010/main" val="2651088578"/>
      </p:ext>
    </p:extLst>
  </p:cSld>
  <p:clrMapOvr>
    <a:masterClrMapping/>
  </p:clrMapOvr>
  <p:transition spd="slow" advClick="0" advTm="1000">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5" name="日期占位符 1"/>
          <p:cNvSpPr>
            <a:spLocks noGrp="1"/>
          </p:cNvSpPr>
          <p:nvPr>
            <p:ph type="dt" sz="half" idx="10"/>
          </p:nvPr>
        </p:nvSpPr>
        <p:spPr>
          <a:xfrm>
            <a:off x="838200" y="6356350"/>
            <a:ext cx="2743200" cy="365125"/>
          </a:xfrm>
          <a:prstGeom prst="rect">
            <a:avLst/>
          </a:prstGeom>
        </p:spPr>
        <p:txBody>
          <a:bodyPr/>
          <a:lstStyle>
            <a:lvl1pPr fontAlgn="auto">
              <a:defRPr noProof="1">
                <a:latin typeface="+mn-lt"/>
                <a:ea typeface="+mn-ea"/>
              </a:defRPr>
            </a:lvl1pPr>
          </a:lstStyle>
          <a:p>
            <a:pPr>
              <a:defRPr/>
            </a:pPr>
            <a:fld id="{0418ADDF-043E-4DFB-B4A8-28AD17E5A3E5}" type="datetimeFigureOut">
              <a:rPr lang="zh-CN" altLang="en-US"/>
              <a:pPr>
                <a:defRPr/>
              </a:pPr>
              <a:t>2020/7/24</a:t>
            </a:fld>
            <a:endParaRPr lang="zh-CN" altLang="en-US"/>
          </a:p>
        </p:txBody>
      </p:sp>
      <p:sp>
        <p:nvSpPr>
          <p:cNvPr id="6" name="页脚占位符 2"/>
          <p:cNvSpPr>
            <a:spLocks noGrp="1"/>
          </p:cNvSpPr>
          <p:nvPr>
            <p:ph type="ftr" sz="quarter" idx="11"/>
          </p:nvPr>
        </p:nvSpPr>
        <p:spPr>
          <a:xfrm>
            <a:off x="4038600" y="6356350"/>
            <a:ext cx="4114800" cy="365125"/>
          </a:xfrm>
          <a:prstGeom prst="rect">
            <a:avLst/>
          </a:prstGeom>
        </p:spPr>
        <p:txBody>
          <a:bodyPr/>
          <a:lstStyle>
            <a:lvl1pPr fontAlgn="auto">
              <a:defRPr noProof="1"/>
            </a:lvl1pPr>
          </a:lstStyle>
          <a:p>
            <a:pPr>
              <a:defRPr/>
            </a:pPr>
            <a:endParaRPr lang="zh-CN" altLang="en-US"/>
          </a:p>
        </p:txBody>
      </p:sp>
      <p:sp>
        <p:nvSpPr>
          <p:cNvPr id="7" name="灯片编号占位符 3"/>
          <p:cNvSpPr>
            <a:spLocks noGrp="1"/>
          </p:cNvSpPr>
          <p:nvPr>
            <p:ph type="sldNum" sz="quarter" idx="12"/>
          </p:nvPr>
        </p:nvSpPr>
        <p:spPr>
          <a:xfrm>
            <a:off x="8610600" y="6356350"/>
            <a:ext cx="2743200" cy="365125"/>
          </a:xfrm>
          <a:prstGeom prst="rect">
            <a:avLst/>
          </a:prstGeom>
        </p:spPr>
        <p:txBody>
          <a:bodyPr/>
          <a:lstStyle>
            <a:lvl1pPr fontAlgn="auto">
              <a:defRPr noProof="1">
                <a:latin typeface="+mn-lt"/>
                <a:ea typeface="+mn-ea"/>
              </a:defRPr>
            </a:lvl1pPr>
          </a:lstStyle>
          <a:p>
            <a:pPr>
              <a:defRPr/>
            </a:pPr>
            <a:fld id="{081CEA10-D204-4B2E-BB75-FE23E5C7BDD0}" type="slidenum">
              <a:rPr lang="zh-CN" altLang="en-US"/>
              <a:pPr>
                <a:defRPr/>
              </a:pPr>
              <a:t>‹#›</a:t>
            </a:fld>
            <a:endParaRPr lang="zh-CN" altLang="en-US"/>
          </a:p>
        </p:txBody>
      </p:sp>
    </p:spTree>
    <p:extLst>
      <p:ext uri="{BB962C8B-B14F-4D97-AF65-F5344CB8AC3E}">
        <p14:creationId xmlns:p14="http://schemas.microsoft.com/office/powerpoint/2010/main" val="1600616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1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rotWithShape="0">
          <a:blip r:embed="rId11"/>
        </a:blipFill>
        <a:effectLst/>
      </p:bgPr>
    </p:bg>
    <p:spTree>
      <p:nvGrpSpPr>
        <p:cNvPr id="1" name=""/>
        <p:cNvGrpSpPr/>
        <p:nvPr/>
      </p:nvGrpSpPr>
      <p:grpSpPr>
        <a:xfrm>
          <a:off x="0" y="0"/>
          <a:ext cx="0" cy="0"/>
          <a:chOff x="0" y="0"/>
          <a:chExt cx="0" cy="0"/>
        </a:xfrm>
      </p:grpSpPr>
      <p:pic>
        <p:nvPicPr>
          <p:cNvPr id="19" name="图片 18" descr="H:\1-SVN\05_项目辅助\PPT\模板\bj.pngbj"/>
          <p:cNvPicPr>
            <a:picLocks noChangeAspect="1" noChangeArrowheads="1"/>
          </p:cNvPicPr>
          <p:nvPr userDrawn="1"/>
        </p:nvPicPr>
        <p:blipFill>
          <a:blip r:embed="rId12"/>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连接符 20"/>
          <p:cNvCxnSpPr/>
          <p:nvPr userDrawn="1"/>
        </p:nvCxnSpPr>
        <p:spPr>
          <a:xfrm>
            <a:off x="0" y="6554788"/>
            <a:ext cx="106314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组合 9"/>
          <p:cNvGrpSpPr/>
          <p:nvPr userDrawn="1"/>
        </p:nvGrpSpPr>
        <p:grpSpPr bwMode="auto">
          <a:xfrm>
            <a:off x="11421110" y="6406515"/>
            <a:ext cx="275590" cy="276225"/>
            <a:chOff x="8960557" y="2873830"/>
            <a:chExt cx="514829" cy="514829"/>
          </a:xfrm>
        </p:grpSpPr>
        <p:sp>
          <p:nvSpPr>
            <p:cNvPr id="28" name="椭圆 27"/>
            <p:cNvSpPr/>
            <p:nvPr/>
          </p:nvSpPr>
          <p:spPr>
            <a:xfrm>
              <a:off x="8960557" y="2873830"/>
              <a:ext cx="514829" cy="51482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9" name="等腰三角形 28"/>
            <p:cNvSpPr/>
            <p:nvPr/>
          </p:nvSpPr>
          <p:spPr>
            <a:xfrm rot="5400000">
              <a:off x="9139092" y="3063075"/>
              <a:ext cx="156888" cy="136335"/>
            </a:xfrm>
            <a:prstGeom prst="triangle">
              <a:avLst/>
            </a:prstGeom>
            <a:solidFill>
              <a:srgbClr val="C8CACC"/>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grpSp>
        <p:nvGrpSpPr>
          <p:cNvPr id="24" name="组合 10"/>
          <p:cNvGrpSpPr/>
          <p:nvPr userDrawn="1"/>
        </p:nvGrpSpPr>
        <p:grpSpPr bwMode="auto">
          <a:xfrm flipH="1">
            <a:off x="10718800" y="6406515"/>
            <a:ext cx="275590" cy="276225"/>
            <a:chOff x="8960557" y="2873830"/>
            <a:chExt cx="514829" cy="514829"/>
          </a:xfrm>
        </p:grpSpPr>
        <p:sp>
          <p:nvSpPr>
            <p:cNvPr id="26" name="椭圆 25"/>
            <p:cNvSpPr/>
            <p:nvPr/>
          </p:nvSpPr>
          <p:spPr>
            <a:xfrm>
              <a:off x="8960557" y="2873830"/>
              <a:ext cx="514829" cy="51482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7" name="等腰三角形 26"/>
            <p:cNvSpPr/>
            <p:nvPr/>
          </p:nvSpPr>
          <p:spPr>
            <a:xfrm rot="5400000">
              <a:off x="9139091" y="3063075"/>
              <a:ext cx="156888" cy="136335"/>
            </a:xfrm>
            <a:prstGeom prst="triangle">
              <a:avLst/>
            </a:prstGeom>
            <a:solidFill>
              <a:srgbClr val="C8CACC"/>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sp>
        <p:nvSpPr>
          <p:cNvPr id="25" name="椭圆 24"/>
          <p:cNvSpPr/>
          <p:nvPr userDrawn="1"/>
        </p:nvSpPr>
        <p:spPr>
          <a:xfrm>
            <a:off x="11045190" y="6381750"/>
            <a:ext cx="325120" cy="32575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cxnSp>
        <p:nvCxnSpPr>
          <p:cNvPr id="30" name="直接连接符 29"/>
          <p:cNvCxnSpPr/>
          <p:nvPr userDrawn="1"/>
        </p:nvCxnSpPr>
        <p:spPr>
          <a:xfrm>
            <a:off x="11793538" y="6543675"/>
            <a:ext cx="398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矩形 17"/>
          <p:cNvSpPr>
            <a:spLocks noChangeArrowheads="1"/>
          </p:cNvSpPr>
          <p:nvPr userDrawn="1"/>
        </p:nvSpPr>
        <p:spPr bwMode="auto">
          <a:xfrm>
            <a:off x="10972642" y="6424613"/>
            <a:ext cx="48450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fld id="{75D8B6AA-D5F7-4FA2-865E-219CB4045983}" type="slidenum">
              <a:rPr lang="zh-CN" altLang="en-US" sz="1100" b="1">
                <a:solidFill>
                  <a:srgbClr val="1170FF"/>
                </a:solidFill>
                <a:latin typeface="微软雅黑" panose="020B0503020204020204" charset="-122"/>
                <a:ea typeface="微软雅黑" panose="020B0503020204020204" charset="-122"/>
              </a:rPr>
              <a:t>‹#›</a:t>
            </a:fld>
            <a:endParaRPr lang="zh-CN" altLang="en-US" sz="1100" b="1">
              <a:solidFill>
                <a:srgbClr val="1170FF"/>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21212660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00" r:id="rId9"/>
  </p:sldLayoutIdLs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8.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chart" Target="../charts/chart1.xml"/><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jpeg"/><Relationship Id="rId2" Type="http://schemas.openxmlformats.org/officeDocument/2006/relationships/notesSlide" Target="../notesSlides/notesSlide28.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29.xml"/><Relationship Id="rId7" Type="http://schemas.openxmlformats.org/officeDocument/2006/relationships/image" Target="../media/image12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20.png"/><Relationship Id="rId4" Type="http://schemas.openxmlformats.org/officeDocument/2006/relationships/image" Target="../media/image3.png"/><Relationship Id="rId9"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C:\Users\Administrator\Desktop\2.png2"/>
          <p:cNvPicPr>
            <a:picLocks noChangeAspect="1"/>
          </p:cNvPicPr>
          <p:nvPr/>
        </p:nvPicPr>
        <p:blipFill>
          <a:blip r:embed="rId3"/>
          <a:srcRect/>
          <a:stretch>
            <a:fillRect/>
          </a:stretch>
        </p:blipFill>
        <p:spPr>
          <a:xfrm>
            <a:off x="-48895" y="-38100"/>
            <a:ext cx="12240895" cy="6896100"/>
          </a:xfrm>
          <a:prstGeom prst="rect">
            <a:avLst/>
          </a:prstGeom>
        </p:spPr>
      </p:pic>
      <p:sp>
        <p:nvSpPr>
          <p:cNvPr id="5" name="矩形 4"/>
          <p:cNvSpPr>
            <a:spLocks noChangeArrowheads="1"/>
          </p:cNvSpPr>
          <p:nvPr/>
        </p:nvSpPr>
        <p:spPr bwMode="auto">
          <a:xfrm>
            <a:off x="679450" y="2708275"/>
            <a:ext cx="74660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zh-CN" altLang="en-US" sz="4400" b="1" dirty="0">
                <a:solidFill>
                  <a:srgbClr val="3FA692"/>
                </a:solidFill>
                <a:cs typeface="+mn-ea"/>
                <a:sym typeface="Arial" panose="020B0604020202020204" pitchFamily="34" charset="0"/>
              </a:rPr>
              <a:t>智慧手术室行为管理解决方案</a:t>
            </a:r>
          </a:p>
        </p:txBody>
      </p:sp>
      <p:sp>
        <p:nvSpPr>
          <p:cNvPr id="6" name="矩形 5"/>
          <p:cNvSpPr>
            <a:spLocks noChangeArrowheads="1"/>
          </p:cNvSpPr>
          <p:nvPr/>
        </p:nvSpPr>
        <p:spPr bwMode="auto">
          <a:xfrm>
            <a:off x="2801938" y="3538538"/>
            <a:ext cx="5167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n-US" altLang="zh-CN" sz="2000" dirty="0">
                <a:cs typeface="+mn-ea"/>
                <a:sym typeface="Arial" panose="020B0604020202020204" pitchFamily="34" charset="0"/>
              </a:rPr>
              <a:t>——</a:t>
            </a:r>
            <a:r>
              <a:rPr lang="zh-CN" altLang="en-US" sz="2000" dirty="0">
                <a:cs typeface="+mn-ea"/>
                <a:sym typeface="Arial" panose="020B0604020202020204" pitchFamily="34" charset="0"/>
              </a:rPr>
              <a:t>神思旭辉医疗信息技术有限责任公司</a:t>
            </a:r>
          </a:p>
        </p:txBody>
      </p:sp>
      <p:grpSp>
        <p:nvGrpSpPr>
          <p:cNvPr id="9220" name="组合 9"/>
          <p:cNvGrpSpPr>
            <a:grpSpLocks/>
          </p:cNvGrpSpPr>
          <p:nvPr/>
        </p:nvGrpSpPr>
        <p:grpSpPr bwMode="auto">
          <a:xfrm>
            <a:off x="2093913" y="6134100"/>
            <a:ext cx="319087" cy="371475"/>
            <a:chOff x="2185681" y="6141957"/>
            <a:chExt cx="319468" cy="370584"/>
          </a:xfrm>
        </p:grpSpPr>
        <p:sp>
          <p:nvSpPr>
            <p:cNvPr id="8" name="六边形 7"/>
            <p:cNvSpPr/>
            <p:nvPr/>
          </p:nvSpPr>
          <p:spPr>
            <a:xfrm rot="5400000">
              <a:off x="2160123" y="6167515"/>
              <a:ext cx="370584" cy="319468"/>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srgbClr val="0069B8"/>
                </a:solidFill>
                <a:cs typeface="+mn-ea"/>
                <a:sym typeface="Arial" panose="020B0604020202020204" pitchFamily="34" charset="0"/>
              </a:endParaRPr>
            </a:p>
          </p:txBody>
        </p:sp>
        <p:sp>
          <p:nvSpPr>
            <p:cNvPr id="9" name="Plus 7"/>
            <p:cNvSpPr/>
            <p:nvPr/>
          </p:nvSpPr>
          <p:spPr>
            <a:xfrm>
              <a:off x="2244488" y="6233811"/>
              <a:ext cx="201854" cy="185292"/>
            </a:xfrm>
            <a:custGeom>
              <a:avLst/>
              <a:gdLst>
                <a:gd name="T0" fmla="*/ 3059 w 3204"/>
                <a:gd name="T1" fmla="*/ 962 h 2937"/>
                <a:gd name="T2" fmla="*/ 2334 w 3204"/>
                <a:gd name="T3" fmla="*/ 962 h 2937"/>
                <a:gd name="T4" fmla="*/ 2189 w 3204"/>
                <a:gd name="T5" fmla="*/ 817 h 2937"/>
                <a:gd name="T6" fmla="*/ 2189 w 3204"/>
                <a:gd name="T7" fmla="*/ 146 h 2937"/>
                <a:gd name="T8" fmla="*/ 2044 w 3204"/>
                <a:gd name="T9" fmla="*/ 0 h 2937"/>
                <a:gd name="T10" fmla="*/ 1160 w 3204"/>
                <a:gd name="T11" fmla="*/ 0 h 2937"/>
                <a:gd name="T12" fmla="*/ 1015 w 3204"/>
                <a:gd name="T13" fmla="*/ 146 h 2937"/>
                <a:gd name="T14" fmla="*/ 1015 w 3204"/>
                <a:gd name="T15" fmla="*/ 817 h 2937"/>
                <a:gd name="T16" fmla="*/ 870 w 3204"/>
                <a:gd name="T17" fmla="*/ 962 h 2937"/>
                <a:gd name="T18" fmla="*/ 145 w 3204"/>
                <a:gd name="T19" fmla="*/ 962 h 2937"/>
                <a:gd name="T20" fmla="*/ 0 w 3204"/>
                <a:gd name="T21" fmla="*/ 1107 h 2937"/>
                <a:gd name="T22" fmla="*/ 0 w 3204"/>
                <a:gd name="T23" fmla="*/ 1831 h 2937"/>
                <a:gd name="T24" fmla="*/ 145 w 3204"/>
                <a:gd name="T25" fmla="*/ 1976 h 2937"/>
                <a:gd name="T26" fmla="*/ 870 w 3204"/>
                <a:gd name="T27" fmla="*/ 1976 h 2937"/>
                <a:gd name="T28" fmla="*/ 1015 w 3204"/>
                <a:gd name="T29" fmla="*/ 2121 h 2937"/>
                <a:gd name="T30" fmla="*/ 1015 w 3204"/>
                <a:gd name="T31" fmla="*/ 2792 h 2937"/>
                <a:gd name="T32" fmla="*/ 1160 w 3204"/>
                <a:gd name="T33" fmla="*/ 2937 h 2937"/>
                <a:gd name="T34" fmla="*/ 2044 w 3204"/>
                <a:gd name="T35" fmla="*/ 2937 h 2937"/>
                <a:gd name="T36" fmla="*/ 2189 w 3204"/>
                <a:gd name="T37" fmla="*/ 2792 h 2937"/>
                <a:gd name="T38" fmla="*/ 2189 w 3204"/>
                <a:gd name="T39" fmla="*/ 2121 h 2937"/>
                <a:gd name="T40" fmla="*/ 2334 w 3204"/>
                <a:gd name="T41" fmla="*/ 1976 h 2937"/>
                <a:gd name="T42" fmla="*/ 3059 w 3204"/>
                <a:gd name="T43" fmla="*/ 1976 h 2937"/>
                <a:gd name="T44" fmla="*/ 3204 w 3204"/>
                <a:gd name="T45" fmla="*/ 1831 h 2937"/>
                <a:gd name="T46" fmla="*/ 3204 w 3204"/>
                <a:gd name="T47" fmla="*/ 1107 h 2937"/>
                <a:gd name="T48" fmla="*/ 3059 w 3204"/>
                <a:gd name="T49" fmla="*/ 962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04" h="2937">
                  <a:moveTo>
                    <a:pt x="3059" y="962"/>
                  </a:moveTo>
                  <a:lnTo>
                    <a:pt x="2334" y="962"/>
                  </a:lnTo>
                  <a:cubicBezTo>
                    <a:pt x="2254" y="962"/>
                    <a:pt x="2189" y="897"/>
                    <a:pt x="2189" y="817"/>
                  </a:cubicBezTo>
                  <a:lnTo>
                    <a:pt x="2189" y="146"/>
                  </a:lnTo>
                  <a:cubicBezTo>
                    <a:pt x="2189" y="65"/>
                    <a:pt x="2124" y="0"/>
                    <a:pt x="2044" y="0"/>
                  </a:cubicBezTo>
                  <a:lnTo>
                    <a:pt x="1160" y="0"/>
                  </a:lnTo>
                  <a:cubicBezTo>
                    <a:pt x="1080" y="0"/>
                    <a:pt x="1015" y="65"/>
                    <a:pt x="1015" y="146"/>
                  </a:cubicBezTo>
                  <a:lnTo>
                    <a:pt x="1015" y="817"/>
                  </a:lnTo>
                  <a:cubicBezTo>
                    <a:pt x="1015" y="897"/>
                    <a:pt x="950" y="962"/>
                    <a:pt x="870" y="962"/>
                  </a:cubicBezTo>
                  <a:lnTo>
                    <a:pt x="145" y="962"/>
                  </a:lnTo>
                  <a:cubicBezTo>
                    <a:pt x="65" y="962"/>
                    <a:pt x="0" y="1027"/>
                    <a:pt x="0" y="1107"/>
                  </a:cubicBezTo>
                  <a:lnTo>
                    <a:pt x="0" y="1831"/>
                  </a:lnTo>
                  <a:cubicBezTo>
                    <a:pt x="0" y="1911"/>
                    <a:pt x="65" y="1976"/>
                    <a:pt x="145" y="1976"/>
                  </a:cubicBezTo>
                  <a:lnTo>
                    <a:pt x="870" y="1976"/>
                  </a:lnTo>
                  <a:cubicBezTo>
                    <a:pt x="950" y="1976"/>
                    <a:pt x="1015" y="2041"/>
                    <a:pt x="1015" y="2121"/>
                  </a:cubicBezTo>
                  <a:lnTo>
                    <a:pt x="1015" y="2792"/>
                  </a:lnTo>
                  <a:cubicBezTo>
                    <a:pt x="1015" y="2872"/>
                    <a:pt x="1080" y="2937"/>
                    <a:pt x="1160" y="2937"/>
                  </a:cubicBezTo>
                  <a:lnTo>
                    <a:pt x="2044" y="2937"/>
                  </a:lnTo>
                  <a:cubicBezTo>
                    <a:pt x="2124" y="2937"/>
                    <a:pt x="2189" y="2872"/>
                    <a:pt x="2189" y="2792"/>
                  </a:cubicBezTo>
                  <a:lnTo>
                    <a:pt x="2189" y="2121"/>
                  </a:lnTo>
                  <a:cubicBezTo>
                    <a:pt x="2189" y="2041"/>
                    <a:pt x="2254" y="1976"/>
                    <a:pt x="2334" y="1976"/>
                  </a:cubicBezTo>
                  <a:lnTo>
                    <a:pt x="3059" y="1976"/>
                  </a:lnTo>
                  <a:cubicBezTo>
                    <a:pt x="3139" y="1976"/>
                    <a:pt x="3204" y="1911"/>
                    <a:pt x="3204" y="1831"/>
                  </a:cubicBezTo>
                  <a:lnTo>
                    <a:pt x="3204" y="1107"/>
                  </a:lnTo>
                  <a:cubicBezTo>
                    <a:pt x="3204" y="1027"/>
                    <a:pt x="3139" y="962"/>
                    <a:pt x="3059" y="9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srgbClr val="0069B8"/>
                </a:solidFill>
                <a:cs typeface="+mn-ea"/>
                <a:sym typeface="Arial" panose="020B0604020202020204" pitchFamily="34" charset="0"/>
              </a:endParaRPr>
            </a:p>
          </p:txBody>
        </p:sp>
      </p:grpSp>
      <p:grpSp>
        <p:nvGrpSpPr>
          <p:cNvPr id="9221" name="组合 12"/>
          <p:cNvGrpSpPr>
            <a:grpSpLocks/>
          </p:cNvGrpSpPr>
          <p:nvPr/>
        </p:nvGrpSpPr>
        <p:grpSpPr bwMode="auto">
          <a:xfrm>
            <a:off x="1592263" y="6134100"/>
            <a:ext cx="319087" cy="371475"/>
            <a:chOff x="1684634" y="6141957"/>
            <a:chExt cx="319468" cy="370584"/>
          </a:xfrm>
        </p:grpSpPr>
        <p:sp>
          <p:nvSpPr>
            <p:cNvPr id="22" name="六边形 21"/>
            <p:cNvSpPr/>
            <p:nvPr/>
          </p:nvSpPr>
          <p:spPr>
            <a:xfrm rot="5400000">
              <a:off x="1659076"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srgbClr val="0069B8"/>
                </a:solidFill>
                <a:cs typeface="+mn-ea"/>
                <a:sym typeface="Arial" panose="020B0604020202020204" pitchFamily="34" charset="0"/>
              </a:endParaRPr>
            </a:p>
          </p:txBody>
        </p:sp>
        <p:sp>
          <p:nvSpPr>
            <p:cNvPr id="23" name="Freeform 44"/>
            <p:cNvSpPr>
              <a:spLocks noEditPoints="1"/>
            </p:cNvSpPr>
            <p:nvPr/>
          </p:nvSpPr>
          <p:spPr bwMode="auto">
            <a:xfrm>
              <a:off x="1767283" y="6263902"/>
              <a:ext cx="158940" cy="125111"/>
            </a:xfrm>
            <a:custGeom>
              <a:avLst/>
              <a:gdLst>
                <a:gd name="connsiteX0" fmla="*/ 345526 w 607443"/>
                <a:gd name="connsiteY0" fmla="*/ 182740 h 472931"/>
                <a:gd name="connsiteX1" fmla="*/ 292237 w 607443"/>
                <a:gd name="connsiteY1" fmla="*/ 214384 h 472931"/>
                <a:gd name="connsiteX2" fmla="*/ 281631 w 607443"/>
                <a:gd name="connsiteY2" fmla="*/ 221018 h 472931"/>
                <a:gd name="connsiteX3" fmla="*/ 270385 w 607443"/>
                <a:gd name="connsiteY3" fmla="*/ 215277 h 472931"/>
                <a:gd name="connsiteX4" fmla="*/ 243294 w 607443"/>
                <a:gd name="connsiteY4" fmla="*/ 198817 h 472931"/>
                <a:gd name="connsiteX5" fmla="*/ 238821 w 607443"/>
                <a:gd name="connsiteY5" fmla="*/ 198562 h 472931"/>
                <a:gd name="connsiteX6" fmla="*/ 201251 w 607443"/>
                <a:gd name="connsiteY6" fmla="*/ 231992 h 472931"/>
                <a:gd name="connsiteX7" fmla="*/ 217991 w 607443"/>
                <a:gd name="connsiteY7" fmla="*/ 267973 h 472931"/>
                <a:gd name="connsiteX8" fmla="*/ 223486 w 607443"/>
                <a:gd name="connsiteY8" fmla="*/ 276139 h 472931"/>
                <a:gd name="connsiteX9" fmla="*/ 221441 w 607443"/>
                <a:gd name="connsiteY9" fmla="*/ 285709 h 472931"/>
                <a:gd name="connsiteX10" fmla="*/ 209557 w 607443"/>
                <a:gd name="connsiteY10" fmla="*/ 317480 h 472931"/>
                <a:gd name="connsiteX11" fmla="*/ 224381 w 607443"/>
                <a:gd name="connsiteY11" fmla="*/ 370049 h 472931"/>
                <a:gd name="connsiteX12" fmla="*/ 272047 w 607443"/>
                <a:gd name="connsiteY12" fmla="*/ 396589 h 472931"/>
                <a:gd name="connsiteX13" fmla="*/ 280481 w 607443"/>
                <a:gd name="connsiteY13" fmla="*/ 397099 h 472931"/>
                <a:gd name="connsiteX14" fmla="*/ 351277 w 607443"/>
                <a:gd name="connsiteY14" fmla="*/ 334195 h 472931"/>
                <a:gd name="connsiteX15" fmla="*/ 351149 w 607443"/>
                <a:gd name="connsiteY15" fmla="*/ 316459 h 472931"/>
                <a:gd name="connsiteX16" fmla="*/ 360605 w 607443"/>
                <a:gd name="connsiteY16" fmla="*/ 302424 h 472931"/>
                <a:gd name="connsiteX17" fmla="*/ 406099 w 607443"/>
                <a:gd name="connsiteY17" fmla="*/ 250620 h 472931"/>
                <a:gd name="connsiteX18" fmla="*/ 352810 w 607443"/>
                <a:gd name="connsiteY18" fmla="*/ 183123 h 472931"/>
                <a:gd name="connsiteX19" fmla="*/ 345526 w 607443"/>
                <a:gd name="connsiteY19" fmla="*/ 182740 h 472931"/>
                <a:gd name="connsiteX20" fmla="*/ 345526 w 607443"/>
                <a:gd name="connsiteY20" fmla="*/ 157221 h 472931"/>
                <a:gd name="connsiteX21" fmla="*/ 355749 w 607443"/>
                <a:gd name="connsiteY21" fmla="*/ 157732 h 472931"/>
                <a:gd name="connsiteX22" fmla="*/ 431529 w 607443"/>
                <a:gd name="connsiteY22" fmla="*/ 253683 h 472931"/>
                <a:gd name="connsiteX23" fmla="*/ 377346 w 607443"/>
                <a:gd name="connsiteY23" fmla="*/ 323732 h 472931"/>
                <a:gd name="connsiteX24" fmla="*/ 376707 w 607443"/>
                <a:gd name="connsiteY24" fmla="*/ 337130 h 472931"/>
                <a:gd name="connsiteX25" fmla="*/ 280481 w 607443"/>
                <a:gd name="connsiteY25" fmla="*/ 422618 h 472931"/>
                <a:gd name="connsiteX26" fmla="*/ 269107 w 607443"/>
                <a:gd name="connsiteY26" fmla="*/ 421980 h 472931"/>
                <a:gd name="connsiteX27" fmla="*/ 204318 w 607443"/>
                <a:gd name="connsiteY27" fmla="*/ 385871 h 472931"/>
                <a:gd name="connsiteX28" fmla="*/ 184127 w 607443"/>
                <a:gd name="connsiteY28" fmla="*/ 314545 h 472931"/>
                <a:gd name="connsiteX29" fmla="*/ 194350 w 607443"/>
                <a:gd name="connsiteY29" fmla="*/ 281498 h 472931"/>
                <a:gd name="connsiteX30" fmla="*/ 175820 w 607443"/>
                <a:gd name="connsiteY30" fmla="*/ 228929 h 472931"/>
                <a:gd name="connsiteX31" fmla="*/ 238821 w 607443"/>
                <a:gd name="connsiteY31" fmla="*/ 173043 h 472931"/>
                <a:gd name="connsiteX32" fmla="*/ 246361 w 607443"/>
                <a:gd name="connsiteY32" fmla="*/ 173426 h 472931"/>
                <a:gd name="connsiteX33" fmla="*/ 279586 w 607443"/>
                <a:gd name="connsiteY33" fmla="*/ 187716 h 472931"/>
                <a:gd name="connsiteX34" fmla="*/ 345526 w 607443"/>
                <a:gd name="connsiteY34" fmla="*/ 157221 h 472931"/>
                <a:gd name="connsiteX35" fmla="*/ 483499 w 607443"/>
                <a:gd name="connsiteY35" fmla="*/ 54494 h 472931"/>
                <a:gd name="connsiteX36" fmla="*/ 483499 w 607443"/>
                <a:gd name="connsiteY36" fmla="*/ 207628 h 472931"/>
                <a:gd name="connsiteX37" fmla="*/ 581885 w 607443"/>
                <a:gd name="connsiteY37" fmla="*/ 226004 h 472931"/>
                <a:gd name="connsiteX38" fmla="*/ 581885 w 607443"/>
                <a:gd name="connsiteY38" fmla="*/ 91501 h 472931"/>
                <a:gd name="connsiteX39" fmla="*/ 123941 w 607443"/>
                <a:gd name="connsiteY39" fmla="*/ 54494 h 472931"/>
                <a:gd name="connsiteX40" fmla="*/ 25555 w 607443"/>
                <a:gd name="connsiteY40" fmla="*/ 91629 h 472931"/>
                <a:gd name="connsiteX41" fmla="*/ 25555 w 607443"/>
                <a:gd name="connsiteY41" fmla="*/ 226004 h 472931"/>
                <a:gd name="connsiteX42" fmla="*/ 123941 w 607443"/>
                <a:gd name="connsiteY42" fmla="*/ 207628 h 472931"/>
                <a:gd name="connsiteX43" fmla="*/ 196645 w 607443"/>
                <a:gd name="connsiteY43" fmla="*/ 29865 h 472931"/>
                <a:gd name="connsiteX44" fmla="*/ 149496 w 607443"/>
                <a:gd name="connsiteY44" fmla="*/ 45306 h 472931"/>
                <a:gd name="connsiteX45" fmla="*/ 149496 w 607443"/>
                <a:gd name="connsiteY45" fmla="*/ 218219 h 472931"/>
                <a:gd name="connsiteX46" fmla="*/ 149496 w 607443"/>
                <a:gd name="connsiteY46" fmla="*/ 447409 h 472931"/>
                <a:gd name="connsiteX47" fmla="*/ 457944 w 607443"/>
                <a:gd name="connsiteY47" fmla="*/ 447409 h 472931"/>
                <a:gd name="connsiteX48" fmla="*/ 457944 w 607443"/>
                <a:gd name="connsiteY48" fmla="*/ 218219 h 472931"/>
                <a:gd name="connsiteX49" fmla="*/ 457944 w 607443"/>
                <a:gd name="connsiteY49" fmla="*/ 45306 h 472931"/>
                <a:gd name="connsiteX50" fmla="*/ 410923 w 607443"/>
                <a:gd name="connsiteY50" fmla="*/ 29865 h 472931"/>
                <a:gd name="connsiteX51" fmla="*/ 303720 w 607443"/>
                <a:gd name="connsiteY51" fmla="*/ 120341 h 472931"/>
                <a:gd name="connsiteX52" fmla="*/ 196645 w 607443"/>
                <a:gd name="connsiteY52" fmla="*/ 29865 h 472931"/>
                <a:gd name="connsiteX53" fmla="*/ 203928 w 607443"/>
                <a:gd name="connsiteY53" fmla="*/ 642 h 472931"/>
                <a:gd name="connsiteX54" fmla="*/ 215300 w 607443"/>
                <a:gd name="connsiteY54" fmla="*/ 2429 h 472931"/>
                <a:gd name="connsiteX55" fmla="*/ 220667 w 607443"/>
                <a:gd name="connsiteY55" fmla="*/ 12637 h 472931"/>
                <a:gd name="connsiteX56" fmla="*/ 303720 w 607443"/>
                <a:gd name="connsiteY56" fmla="*/ 94819 h 472931"/>
                <a:gd name="connsiteX57" fmla="*/ 386774 w 607443"/>
                <a:gd name="connsiteY57" fmla="*/ 12637 h 472931"/>
                <a:gd name="connsiteX58" fmla="*/ 392140 w 607443"/>
                <a:gd name="connsiteY58" fmla="*/ 2429 h 472931"/>
                <a:gd name="connsiteX59" fmla="*/ 403512 w 607443"/>
                <a:gd name="connsiteY59" fmla="*/ 642 h 472931"/>
                <a:gd name="connsiteX60" fmla="*/ 474682 w 607443"/>
                <a:gd name="connsiteY60" fmla="*/ 23867 h 472931"/>
                <a:gd name="connsiteX61" fmla="*/ 474938 w 607443"/>
                <a:gd name="connsiteY61" fmla="*/ 23995 h 472931"/>
                <a:gd name="connsiteX62" fmla="*/ 475321 w 607443"/>
                <a:gd name="connsiteY62" fmla="*/ 23995 h 472931"/>
                <a:gd name="connsiteX63" fmla="*/ 599263 w 607443"/>
                <a:gd name="connsiteY63" fmla="*/ 70828 h 472931"/>
                <a:gd name="connsiteX64" fmla="*/ 607440 w 607443"/>
                <a:gd name="connsiteY64" fmla="*/ 82696 h 472931"/>
                <a:gd name="connsiteX65" fmla="*/ 607440 w 607443"/>
                <a:gd name="connsiteY65" fmla="*/ 241444 h 472931"/>
                <a:gd name="connsiteX66" fmla="*/ 602840 w 607443"/>
                <a:gd name="connsiteY66" fmla="*/ 251271 h 472931"/>
                <a:gd name="connsiteX67" fmla="*/ 594663 w 607443"/>
                <a:gd name="connsiteY67" fmla="*/ 254206 h 472931"/>
                <a:gd name="connsiteX68" fmla="*/ 592363 w 607443"/>
                <a:gd name="connsiteY68" fmla="*/ 253950 h 472931"/>
                <a:gd name="connsiteX69" fmla="*/ 483499 w 607443"/>
                <a:gd name="connsiteY69" fmla="*/ 233533 h 472931"/>
                <a:gd name="connsiteX70" fmla="*/ 483499 w 607443"/>
                <a:gd name="connsiteY70" fmla="*/ 460170 h 472931"/>
                <a:gd name="connsiteX71" fmla="*/ 470721 w 607443"/>
                <a:gd name="connsiteY71" fmla="*/ 472931 h 472931"/>
                <a:gd name="connsiteX72" fmla="*/ 136719 w 607443"/>
                <a:gd name="connsiteY72" fmla="*/ 472931 h 472931"/>
                <a:gd name="connsiteX73" fmla="*/ 123941 w 607443"/>
                <a:gd name="connsiteY73" fmla="*/ 460170 h 472931"/>
                <a:gd name="connsiteX74" fmla="*/ 123941 w 607443"/>
                <a:gd name="connsiteY74" fmla="*/ 233533 h 472931"/>
                <a:gd name="connsiteX75" fmla="*/ 15077 w 607443"/>
                <a:gd name="connsiteY75" fmla="*/ 253950 h 472931"/>
                <a:gd name="connsiteX76" fmla="*/ 12777 w 607443"/>
                <a:gd name="connsiteY76" fmla="*/ 254206 h 472931"/>
                <a:gd name="connsiteX77" fmla="*/ 4600 w 607443"/>
                <a:gd name="connsiteY77" fmla="*/ 251271 h 472931"/>
                <a:gd name="connsiteX78" fmla="*/ 0 w 607443"/>
                <a:gd name="connsiteY78" fmla="*/ 241444 h 472931"/>
                <a:gd name="connsiteX79" fmla="*/ 0 w 607443"/>
                <a:gd name="connsiteY79" fmla="*/ 82696 h 472931"/>
                <a:gd name="connsiteX80" fmla="*/ 8305 w 607443"/>
                <a:gd name="connsiteY80" fmla="*/ 70828 h 472931"/>
                <a:gd name="connsiteX81" fmla="*/ 132247 w 607443"/>
                <a:gd name="connsiteY81" fmla="*/ 23995 h 472931"/>
                <a:gd name="connsiteX82" fmla="*/ 132502 w 607443"/>
                <a:gd name="connsiteY82" fmla="*/ 23995 h 472931"/>
                <a:gd name="connsiteX83" fmla="*/ 132758 w 607443"/>
                <a:gd name="connsiteY83" fmla="*/ 23867 h 47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7443" h="472931">
                  <a:moveTo>
                    <a:pt x="345526" y="182740"/>
                  </a:moveTo>
                  <a:cubicBezTo>
                    <a:pt x="323418" y="182740"/>
                    <a:pt x="302972" y="194862"/>
                    <a:pt x="292237" y="214384"/>
                  </a:cubicBezTo>
                  <a:cubicBezTo>
                    <a:pt x="290065" y="218211"/>
                    <a:pt x="285976" y="220763"/>
                    <a:pt x="281631" y="221018"/>
                  </a:cubicBezTo>
                  <a:cubicBezTo>
                    <a:pt x="277158" y="221146"/>
                    <a:pt x="272941" y="218977"/>
                    <a:pt x="270385" y="215277"/>
                  </a:cubicBezTo>
                  <a:cubicBezTo>
                    <a:pt x="264251" y="206090"/>
                    <a:pt x="254284" y="200093"/>
                    <a:pt x="243294" y="198817"/>
                  </a:cubicBezTo>
                  <a:cubicBezTo>
                    <a:pt x="241888" y="198562"/>
                    <a:pt x="240354" y="198562"/>
                    <a:pt x="238821" y="198562"/>
                  </a:cubicBezTo>
                  <a:cubicBezTo>
                    <a:pt x="219652" y="198562"/>
                    <a:pt x="203551" y="212852"/>
                    <a:pt x="201251" y="231992"/>
                  </a:cubicBezTo>
                  <a:cubicBezTo>
                    <a:pt x="199589" y="246155"/>
                    <a:pt x="205979" y="259935"/>
                    <a:pt x="217991" y="267973"/>
                  </a:cubicBezTo>
                  <a:cubicBezTo>
                    <a:pt x="220803" y="269760"/>
                    <a:pt x="222719" y="272694"/>
                    <a:pt x="223486" y="276139"/>
                  </a:cubicBezTo>
                  <a:cubicBezTo>
                    <a:pt x="224125" y="279457"/>
                    <a:pt x="223358" y="282902"/>
                    <a:pt x="221441" y="285709"/>
                  </a:cubicBezTo>
                  <a:cubicBezTo>
                    <a:pt x="214924" y="295279"/>
                    <a:pt x="210835" y="305997"/>
                    <a:pt x="209557" y="317480"/>
                  </a:cubicBezTo>
                  <a:cubicBezTo>
                    <a:pt x="207257" y="336364"/>
                    <a:pt x="212496" y="354993"/>
                    <a:pt x="224381" y="370049"/>
                  </a:cubicBezTo>
                  <a:cubicBezTo>
                    <a:pt x="236137" y="384978"/>
                    <a:pt x="253134" y="394420"/>
                    <a:pt x="272047" y="396589"/>
                  </a:cubicBezTo>
                  <a:cubicBezTo>
                    <a:pt x="274858" y="396972"/>
                    <a:pt x="277669" y="397099"/>
                    <a:pt x="280481" y="397099"/>
                  </a:cubicBezTo>
                  <a:cubicBezTo>
                    <a:pt x="316645" y="397099"/>
                    <a:pt x="347060" y="370049"/>
                    <a:pt x="351277" y="334195"/>
                  </a:cubicBezTo>
                  <a:cubicBezTo>
                    <a:pt x="352043" y="328581"/>
                    <a:pt x="351916" y="322584"/>
                    <a:pt x="351149" y="316459"/>
                  </a:cubicBezTo>
                  <a:cubicBezTo>
                    <a:pt x="350254" y="310080"/>
                    <a:pt x="354344" y="303955"/>
                    <a:pt x="360605" y="302424"/>
                  </a:cubicBezTo>
                  <a:cubicBezTo>
                    <a:pt x="384886" y="296299"/>
                    <a:pt x="403160" y="275374"/>
                    <a:pt x="406099" y="250620"/>
                  </a:cubicBezTo>
                  <a:cubicBezTo>
                    <a:pt x="410060" y="217318"/>
                    <a:pt x="386164" y="187078"/>
                    <a:pt x="352810" y="183123"/>
                  </a:cubicBezTo>
                  <a:cubicBezTo>
                    <a:pt x="350382" y="182868"/>
                    <a:pt x="347954" y="182740"/>
                    <a:pt x="345526" y="182740"/>
                  </a:cubicBezTo>
                  <a:close/>
                  <a:moveTo>
                    <a:pt x="345526" y="157221"/>
                  </a:moveTo>
                  <a:cubicBezTo>
                    <a:pt x="348976" y="157221"/>
                    <a:pt x="352427" y="157349"/>
                    <a:pt x="355749" y="157732"/>
                  </a:cubicBezTo>
                  <a:cubicBezTo>
                    <a:pt x="403160" y="163346"/>
                    <a:pt x="437152" y="206345"/>
                    <a:pt x="431529" y="253683"/>
                  </a:cubicBezTo>
                  <a:cubicBezTo>
                    <a:pt x="427823" y="285199"/>
                    <a:pt x="406482" y="312249"/>
                    <a:pt x="377346" y="323732"/>
                  </a:cubicBezTo>
                  <a:cubicBezTo>
                    <a:pt x="377474" y="328326"/>
                    <a:pt x="377218" y="332791"/>
                    <a:pt x="376707" y="337130"/>
                  </a:cubicBezTo>
                  <a:cubicBezTo>
                    <a:pt x="370956" y="385871"/>
                    <a:pt x="329552" y="422618"/>
                    <a:pt x="280481" y="422618"/>
                  </a:cubicBezTo>
                  <a:cubicBezTo>
                    <a:pt x="276775" y="422618"/>
                    <a:pt x="272813" y="422491"/>
                    <a:pt x="269107" y="421980"/>
                  </a:cubicBezTo>
                  <a:cubicBezTo>
                    <a:pt x="243294" y="418918"/>
                    <a:pt x="220291" y="406158"/>
                    <a:pt x="204318" y="385871"/>
                  </a:cubicBezTo>
                  <a:cubicBezTo>
                    <a:pt x="188216" y="365456"/>
                    <a:pt x="181060" y="340192"/>
                    <a:pt x="184127" y="314545"/>
                  </a:cubicBezTo>
                  <a:cubicBezTo>
                    <a:pt x="185532" y="303062"/>
                    <a:pt x="188983" y="291706"/>
                    <a:pt x="194350" y="281498"/>
                  </a:cubicBezTo>
                  <a:cubicBezTo>
                    <a:pt x="180421" y="267846"/>
                    <a:pt x="173520" y="248707"/>
                    <a:pt x="175820" y="228929"/>
                  </a:cubicBezTo>
                  <a:cubicBezTo>
                    <a:pt x="179654" y="197031"/>
                    <a:pt x="206746" y="173043"/>
                    <a:pt x="238821" y="173043"/>
                  </a:cubicBezTo>
                  <a:cubicBezTo>
                    <a:pt x="241377" y="173043"/>
                    <a:pt x="243805" y="173170"/>
                    <a:pt x="246361" y="173426"/>
                  </a:cubicBezTo>
                  <a:cubicBezTo>
                    <a:pt x="258756" y="174829"/>
                    <a:pt x="270257" y="179933"/>
                    <a:pt x="279586" y="187716"/>
                  </a:cubicBezTo>
                  <a:cubicBezTo>
                    <a:pt x="295816" y="168577"/>
                    <a:pt x="319840" y="157221"/>
                    <a:pt x="345526" y="157221"/>
                  </a:cubicBezTo>
                  <a:close/>
                  <a:moveTo>
                    <a:pt x="483499" y="54494"/>
                  </a:moveTo>
                  <a:lnTo>
                    <a:pt x="483499" y="207628"/>
                  </a:lnTo>
                  <a:lnTo>
                    <a:pt x="581885" y="226004"/>
                  </a:lnTo>
                  <a:lnTo>
                    <a:pt x="581885" y="91501"/>
                  </a:lnTo>
                  <a:close/>
                  <a:moveTo>
                    <a:pt x="123941" y="54494"/>
                  </a:moveTo>
                  <a:lnTo>
                    <a:pt x="25555" y="91629"/>
                  </a:lnTo>
                  <a:lnTo>
                    <a:pt x="25555" y="226004"/>
                  </a:lnTo>
                  <a:lnTo>
                    <a:pt x="123941" y="207628"/>
                  </a:lnTo>
                  <a:close/>
                  <a:moveTo>
                    <a:pt x="196645" y="29865"/>
                  </a:moveTo>
                  <a:lnTo>
                    <a:pt x="149496" y="45306"/>
                  </a:lnTo>
                  <a:lnTo>
                    <a:pt x="149496" y="218219"/>
                  </a:lnTo>
                  <a:lnTo>
                    <a:pt x="149496" y="447409"/>
                  </a:lnTo>
                  <a:lnTo>
                    <a:pt x="457944" y="447409"/>
                  </a:lnTo>
                  <a:lnTo>
                    <a:pt x="457944" y="218219"/>
                  </a:lnTo>
                  <a:lnTo>
                    <a:pt x="457944" y="45306"/>
                  </a:lnTo>
                  <a:lnTo>
                    <a:pt x="410923" y="29865"/>
                  </a:lnTo>
                  <a:cubicBezTo>
                    <a:pt x="402234" y="81037"/>
                    <a:pt x="357258" y="120341"/>
                    <a:pt x="303720" y="120341"/>
                  </a:cubicBezTo>
                  <a:cubicBezTo>
                    <a:pt x="250183" y="120341"/>
                    <a:pt x="205334" y="81037"/>
                    <a:pt x="196645" y="29865"/>
                  </a:cubicBezTo>
                  <a:close/>
                  <a:moveTo>
                    <a:pt x="203928" y="642"/>
                  </a:moveTo>
                  <a:cubicBezTo>
                    <a:pt x="207761" y="-634"/>
                    <a:pt x="212106" y="4"/>
                    <a:pt x="215300" y="2429"/>
                  </a:cubicBezTo>
                  <a:cubicBezTo>
                    <a:pt x="218622" y="4726"/>
                    <a:pt x="220667" y="8554"/>
                    <a:pt x="220667" y="12637"/>
                  </a:cubicBezTo>
                  <a:cubicBezTo>
                    <a:pt x="221178" y="57939"/>
                    <a:pt x="258360" y="94819"/>
                    <a:pt x="303720" y="94819"/>
                  </a:cubicBezTo>
                  <a:cubicBezTo>
                    <a:pt x="349080" y="94819"/>
                    <a:pt x="386390" y="57939"/>
                    <a:pt x="386774" y="12637"/>
                  </a:cubicBezTo>
                  <a:cubicBezTo>
                    <a:pt x="386901" y="8554"/>
                    <a:pt x="388818" y="4726"/>
                    <a:pt x="392140" y="2429"/>
                  </a:cubicBezTo>
                  <a:cubicBezTo>
                    <a:pt x="395462" y="4"/>
                    <a:pt x="399679" y="-634"/>
                    <a:pt x="403512" y="642"/>
                  </a:cubicBezTo>
                  <a:lnTo>
                    <a:pt x="474682" y="23867"/>
                  </a:lnTo>
                  <a:cubicBezTo>
                    <a:pt x="474810" y="23867"/>
                    <a:pt x="474810" y="23867"/>
                    <a:pt x="474938" y="23995"/>
                  </a:cubicBezTo>
                  <a:cubicBezTo>
                    <a:pt x="475066" y="23995"/>
                    <a:pt x="475194" y="23995"/>
                    <a:pt x="475321" y="23995"/>
                  </a:cubicBezTo>
                  <a:lnTo>
                    <a:pt x="599263" y="70828"/>
                  </a:lnTo>
                  <a:cubicBezTo>
                    <a:pt x="604246" y="72742"/>
                    <a:pt x="607568" y="77464"/>
                    <a:pt x="607440" y="82696"/>
                  </a:cubicBezTo>
                  <a:lnTo>
                    <a:pt x="607440" y="241444"/>
                  </a:lnTo>
                  <a:cubicBezTo>
                    <a:pt x="607440" y="245145"/>
                    <a:pt x="605779" y="248846"/>
                    <a:pt x="602840" y="251271"/>
                  </a:cubicBezTo>
                  <a:cubicBezTo>
                    <a:pt x="600540" y="253185"/>
                    <a:pt x="597729" y="254206"/>
                    <a:pt x="594663" y="254206"/>
                  </a:cubicBezTo>
                  <a:cubicBezTo>
                    <a:pt x="593896" y="254206"/>
                    <a:pt x="593130" y="254078"/>
                    <a:pt x="592363" y="253950"/>
                  </a:cubicBezTo>
                  <a:lnTo>
                    <a:pt x="483499" y="233533"/>
                  </a:lnTo>
                  <a:lnTo>
                    <a:pt x="483499" y="460170"/>
                  </a:lnTo>
                  <a:cubicBezTo>
                    <a:pt x="483499" y="467316"/>
                    <a:pt x="477877" y="472931"/>
                    <a:pt x="470721" y="472931"/>
                  </a:cubicBezTo>
                  <a:lnTo>
                    <a:pt x="136719" y="472931"/>
                  </a:lnTo>
                  <a:cubicBezTo>
                    <a:pt x="129691" y="472931"/>
                    <a:pt x="123941" y="467316"/>
                    <a:pt x="123941" y="460170"/>
                  </a:cubicBezTo>
                  <a:lnTo>
                    <a:pt x="123941" y="233533"/>
                  </a:lnTo>
                  <a:lnTo>
                    <a:pt x="15077" y="253950"/>
                  </a:lnTo>
                  <a:cubicBezTo>
                    <a:pt x="14311" y="254078"/>
                    <a:pt x="13544" y="254206"/>
                    <a:pt x="12777" y="254206"/>
                  </a:cubicBezTo>
                  <a:cubicBezTo>
                    <a:pt x="9839" y="254206"/>
                    <a:pt x="6900" y="253185"/>
                    <a:pt x="4600" y="251271"/>
                  </a:cubicBezTo>
                  <a:cubicBezTo>
                    <a:pt x="1661" y="248846"/>
                    <a:pt x="0" y="245145"/>
                    <a:pt x="0" y="241444"/>
                  </a:cubicBezTo>
                  <a:lnTo>
                    <a:pt x="0" y="82696"/>
                  </a:lnTo>
                  <a:cubicBezTo>
                    <a:pt x="0" y="77464"/>
                    <a:pt x="3322" y="72742"/>
                    <a:pt x="8305" y="70828"/>
                  </a:cubicBezTo>
                  <a:lnTo>
                    <a:pt x="132247" y="23995"/>
                  </a:lnTo>
                  <a:cubicBezTo>
                    <a:pt x="132374" y="23995"/>
                    <a:pt x="132502" y="23995"/>
                    <a:pt x="132502" y="23995"/>
                  </a:cubicBezTo>
                  <a:cubicBezTo>
                    <a:pt x="132630" y="23867"/>
                    <a:pt x="132758" y="23867"/>
                    <a:pt x="132758" y="23867"/>
                  </a:cubicBezTo>
                  <a:close/>
                </a:path>
              </a:pathLst>
            </a:custGeom>
            <a:solidFill>
              <a:schemeClr val="bg1"/>
            </a:solidFill>
            <a:ln>
              <a:noFill/>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fontAlgn="auto">
                <a:spcBef>
                  <a:spcPts val="0"/>
                </a:spcBef>
                <a:spcAft>
                  <a:spcPts val="0"/>
                </a:spcAft>
                <a:defRPr/>
              </a:pPr>
              <a:endParaRPr lang="zh-CN" altLang="en-US">
                <a:solidFill>
                  <a:srgbClr val="0069B8"/>
                </a:solidFill>
                <a:cs typeface="+mn-ea"/>
                <a:sym typeface="Arial" panose="020B0604020202020204" pitchFamily="34" charset="0"/>
              </a:endParaRPr>
            </a:p>
          </p:txBody>
        </p:sp>
      </p:grpSp>
      <p:grpSp>
        <p:nvGrpSpPr>
          <p:cNvPr id="9222" name="组合 15"/>
          <p:cNvGrpSpPr>
            <a:grpSpLocks/>
          </p:cNvGrpSpPr>
          <p:nvPr/>
        </p:nvGrpSpPr>
        <p:grpSpPr bwMode="auto">
          <a:xfrm>
            <a:off x="1092200" y="6134100"/>
            <a:ext cx="319088" cy="371475"/>
            <a:chOff x="1183585" y="6141957"/>
            <a:chExt cx="319468" cy="370584"/>
          </a:xfrm>
        </p:grpSpPr>
        <p:sp>
          <p:nvSpPr>
            <p:cNvPr id="14" name="六边形 13"/>
            <p:cNvSpPr/>
            <p:nvPr/>
          </p:nvSpPr>
          <p:spPr>
            <a:xfrm rot="5400000">
              <a:off x="1158026" y="6167515"/>
              <a:ext cx="370584" cy="319468"/>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srgbClr val="0069B8"/>
                </a:solidFill>
                <a:cs typeface="+mn-ea"/>
                <a:sym typeface="Arial" panose="020B0604020202020204" pitchFamily="34" charset="0"/>
              </a:endParaRPr>
            </a:p>
          </p:txBody>
        </p:sp>
        <p:sp>
          <p:nvSpPr>
            <p:cNvPr id="15" name="Freeform 7"/>
            <p:cNvSpPr/>
            <p:nvPr/>
          </p:nvSpPr>
          <p:spPr bwMode="auto">
            <a:xfrm>
              <a:off x="1258287" y="6248065"/>
              <a:ext cx="168475" cy="169455"/>
            </a:xfrm>
            <a:custGeom>
              <a:avLst/>
              <a:gdLst>
                <a:gd name="connsiteX0" fmla="*/ 221996 w 607639"/>
                <a:gd name="connsiteY0" fmla="*/ 349864 h 606722"/>
                <a:gd name="connsiteX1" fmla="*/ 231519 w 607639"/>
                <a:gd name="connsiteY1" fmla="*/ 359285 h 606722"/>
                <a:gd name="connsiteX2" fmla="*/ 303785 w 607639"/>
                <a:gd name="connsiteY2" fmla="*/ 431542 h 606722"/>
                <a:gd name="connsiteX3" fmla="*/ 376140 w 607639"/>
                <a:gd name="connsiteY3" fmla="*/ 359285 h 606722"/>
                <a:gd name="connsiteX4" fmla="*/ 385663 w 607639"/>
                <a:gd name="connsiteY4" fmla="*/ 349864 h 606722"/>
                <a:gd name="connsiteX5" fmla="*/ 395096 w 607639"/>
                <a:gd name="connsiteY5" fmla="*/ 359285 h 606722"/>
                <a:gd name="connsiteX6" fmla="*/ 303785 w 607639"/>
                <a:gd name="connsiteY6" fmla="*/ 450561 h 606722"/>
                <a:gd name="connsiteX7" fmla="*/ 212473 w 607639"/>
                <a:gd name="connsiteY7" fmla="*/ 359285 h 606722"/>
                <a:gd name="connsiteX8" fmla="*/ 221996 w 607639"/>
                <a:gd name="connsiteY8" fmla="*/ 349864 h 606722"/>
                <a:gd name="connsiteX9" fmla="*/ 579160 w 607639"/>
                <a:gd name="connsiteY9" fmla="*/ 348398 h 606722"/>
                <a:gd name="connsiteX10" fmla="*/ 569637 w 607639"/>
                <a:gd name="connsiteY10" fmla="*/ 357906 h 606722"/>
                <a:gd name="connsiteX11" fmla="*/ 569637 w 607639"/>
                <a:gd name="connsiteY11" fmla="*/ 559269 h 606722"/>
                <a:gd name="connsiteX12" fmla="*/ 560114 w 607639"/>
                <a:gd name="connsiteY12" fmla="*/ 568778 h 606722"/>
                <a:gd name="connsiteX13" fmla="*/ 358444 w 607639"/>
                <a:gd name="connsiteY13" fmla="*/ 568778 h 606722"/>
                <a:gd name="connsiteX14" fmla="*/ 348921 w 607639"/>
                <a:gd name="connsiteY14" fmla="*/ 578286 h 606722"/>
                <a:gd name="connsiteX15" fmla="*/ 358444 w 607639"/>
                <a:gd name="connsiteY15" fmla="*/ 587706 h 606722"/>
                <a:gd name="connsiteX16" fmla="*/ 579160 w 607639"/>
                <a:gd name="connsiteY16" fmla="*/ 587706 h 606722"/>
                <a:gd name="connsiteX17" fmla="*/ 588594 w 607639"/>
                <a:gd name="connsiteY17" fmla="*/ 578286 h 606722"/>
                <a:gd name="connsiteX18" fmla="*/ 588594 w 607639"/>
                <a:gd name="connsiteY18" fmla="*/ 357906 h 606722"/>
                <a:gd name="connsiteX19" fmla="*/ 579160 w 607639"/>
                <a:gd name="connsiteY19" fmla="*/ 348398 h 606722"/>
                <a:gd name="connsiteX20" fmla="*/ 28479 w 607639"/>
                <a:gd name="connsiteY20" fmla="*/ 348398 h 606722"/>
                <a:gd name="connsiteX21" fmla="*/ 18956 w 607639"/>
                <a:gd name="connsiteY21" fmla="*/ 357906 h 606722"/>
                <a:gd name="connsiteX22" fmla="*/ 18956 w 607639"/>
                <a:gd name="connsiteY22" fmla="*/ 578286 h 606722"/>
                <a:gd name="connsiteX23" fmla="*/ 28479 w 607639"/>
                <a:gd name="connsiteY23" fmla="*/ 587706 h 606722"/>
                <a:gd name="connsiteX24" fmla="*/ 249196 w 607639"/>
                <a:gd name="connsiteY24" fmla="*/ 587706 h 606722"/>
                <a:gd name="connsiteX25" fmla="*/ 258719 w 607639"/>
                <a:gd name="connsiteY25" fmla="*/ 578286 h 606722"/>
                <a:gd name="connsiteX26" fmla="*/ 249196 w 607639"/>
                <a:gd name="connsiteY26" fmla="*/ 568778 h 606722"/>
                <a:gd name="connsiteX27" fmla="*/ 47436 w 607639"/>
                <a:gd name="connsiteY27" fmla="*/ 568778 h 606722"/>
                <a:gd name="connsiteX28" fmla="*/ 38002 w 607639"/>
                <a:gd name="connsiteY28" fmla="*/ 559269 h 606722"/>
                <a:gd name="connsiteX29" fmla="*/ 38002 w 607639"/>
                <a:gd name="connsiteY29" fmla="*/ 357906 h 606722"/>
                <a:gd name="connsiteX30" fmla="*/ 28479 w 607639"/>
                <a:gd name="connsiteY30" fmla="*/ 348398 h 606722"/>
                <a:gd name="connsiteX31" fmla="*/ 579160 w 607639"/>
                <a:gd name="connsiteY31" fmla="*/ 329470 h 606722"/>
                <a:gd name="connsiteX32" fmla="*/ 607639 w 607639"/>
                <a:gd name="connsiteY32" fmla="*/ 357906 h 606722"/>
                <a:gd name="connsiteX33" fmla="*/ 607639 w 607639"/>
                <a:gd name="connsiteY33" fmla="*/ 578286 h 606722"/>
                <a:gd name="connsiteX34" fmla="*/ 579160 w 607639"/>
                <a:gd name="connsiteY34" fmla="*/ 606722 h 606722"/>
                <a:gd name="connsiteX35" fmla="*/ 358444 w 607639"/>
                <a:gd name="connsiteY35" fmla="*/ 606722 h 606722"/>
                <a:gd name="connsiteX36" fmla="*/ 329964 w 607639"/>
                <a:gd name="connsiteY36" fmla="*/ 578286 h 606722"/>
                <a:gd name="connsiteX37" fmla="*/ 358444 w 607639"/>
                <a:gd name="connsiteY37" fmla="*/ 549850 h 606722"/>
                <a:gd name="connsiteX38" fmla="*/ 550680 w 607639"/>
                <a:gd name="connsiteY38" fmla="*/ 549850 h 606722"/>
                <a:gd name="connsiteX39" fmla="*/ 550680 w 607639"/>
                <a:gd name="connsiteY39" fmla="*/ 357906 h 606722"/>
                <a:gd name="connsiteX40" fmla="*/ 579160 w 607639"/>
                <a:gd name="connsiteY40" fmla="*/ 329470 h 606722"/>
                <a:gd name="connsiteX41" fmla="*/ 28479 w 607639"/>
                <a:gd name="connsiteY41" fmla="*/ 329470 h 606722"/>
                <a:gd name="connsiteX42" fmla="*/ 56959 w 607639"/>
                <a:gd name="connsiteY42" fmla="*/ 357906 h 606722"/>
                <a:gd name="connsiteX43" fmla="*/ 56959 w 607639"/>
                <a:gd name="connsiteY43" fmla="*/ 549850 h 606722"/>
                <a:gd name="connsiteX44" fmla="*/ 249196 w 607639"/>
                <a:gd name="connsiteY44" fmla="*/ 549850 h 606722"/>
                <a:gd name="connsiteX45" fmla="*/ 277675 w 607639"/>
                <a:gd name="connsiteY45" fmla="*/ 578286 h 606722"/>
                <a:gd name="connsiteX46" fmla="*/ 249196 w 607639"/>
                <a:gd name="connsiteY46" fmla="*/ 606722 h 606722"/>
                <a:gd name="connsiteX47" fmla="*/ 28479 w 607639"/>
                <a:gd name="connsiteY47" fmla="*/ 606722 h 606722"/>
                <a:gd name="connsiteX48" fmla="*/ 0 w 607639"/>
                <a:gd name="connsiteY48" fmla="*/ 578286 h 606722"/>
                <a:gd name="connsiteX49" fmla="*/ 0 w 607639"/>
                <a:gd name="connsiteY49" fmla="*/ 357906 h 606722"/>
                <a:gd name="connsiteX50" fmla="*/ 28479 w 607639"/>
                <a:gd name="connsiteY50" fmla="*/ 329470 h 606722"/>
                <a:gd name="connsiteX51" fmla="*/ 303784 w 607639"/>
                <a:gd name="connsiteY51" fmla="*/ 282560 h 606722"/>
                <a:gd name="connsiteX52" fmla="*/ 287133 w 607639"/>
                <a:gd name="connsiteY52" fmla="*/ 299267 h 606722"/>
                <a:gd name="connsiteX53" fmla="*/ 287133 w 607639"/>
                <a:gd name="connsiteY53" fmla="*/ 340410 h 606722"/>
                <a:gd name="connsiteX54" fmla="*/ 303784 w 607639"/>
                <a:gd name="connsiteY54" fmla="*/ 357117 h 606722"/>
                <a:gd name="connsiteX55" fmla="*/ 320524 w 607639"/>
                <a:gd name="connsiteY55" fmla="*/ 340410 h 606722"/>
                <a:gd name="connsiteX56" fmla="*/ 320524 w 607639"/>
                <a:gd name="connsiteY56" fmla="*/ 299267 h 606722"/>
                <a:gd name="connsiteX57" fmla="*/ 303784 w 607639"/>
                <a:gd name="connsiteY57" fmla="*/ 282560 h 606722"/>
                <a:gd name="connsiteX58" fmla="*/ 303784 w 607639"/>
                <a:gd name="connsiteY58" fmla="*/ 263633 h 606722"/>
                <a:gd name="connsiteX59" fmla="*/ 339490 w 607639"/>
                <a:gd name="connsiteY59" fmla="*/ 299267 h 606722"/>
                <a:gd name="connsiteX60" fmla="*/ 339490 w 607639"/>
                <a:gd name="connsiteY60" fmla="*/ 340410 h 606722"/>
                <a:gd name="connsiteX61" fmla="*/ 303784 w 607639"/>
                <a:gd name="connsiteY61" fmla="*/ 376044 h 606722"/>
                <a:gd name="connsiteX62" fmla="*/ 268078 w 607639"/>
                <a:gd name="connsiteY62" fmla="*/ 340410 h 606722"/>
                <a:gd name="connsiteX63" fmla="*/ 268078 w 607639"/>
                <a:gd name="connsiteY63" fmla="*/ 299267 h 606722"/>
                <a:gd name="connsiteX64" fmla="*/ 303784 w 607639"/>
                <a:gd name="connsiteY64" fmla="*/ 263633 h 606722"/>
                <a:gd name="connsiteX65" fmla="*/ 404613 w 607639"/>
                <a:gd name="connsiteY65" fmla="*/ 251495 h 606722"/>
                <a:gd name="connsiteX66" fmla="*/ 446891 w 607639"/>
                <a:gd name="connsiteY66" fmla="*/ 293636 h 606722"/>
                <a:gd name="connsiteX67" fmla="*/ 437368 w 607639"/>
                <a:gd name="connsiteY67" fmla="*/ 303149 h 606722"/>
                <a:gd name="connsiteX68" fmla="*/ 427844 w 607639"/>
                <a:gd name="connsiteY68" fmla="*/ 293636 h 606722"/>
                <a:gd name="connsiteX69" fmla="*/ 404613 w 607639"/>
                <a:gd name="connsiteY69" fmla="*/ 270432 h 606722"/>
                <a:gd name="connsiteX70" fmla="*/ 381383 w 607639"/>
                <a:gd name="connsiteY70" fmla="*/ 293636 h 606722"/>
                <a:gd name="connsiteX71" fmla="*/ 371859 w 607639"/>
                <a:gd name="connsiteY71" fmla="*/ 303149 h 606722"/>
                <a:gd name="connsiteX72" fmla="*/ 362424 w 607639"/>
                <a:gd name="connsiteY72" fmla="*/ 293636 h 606722"/>
                <a:gd name="connsiteX73" fmla="*/ 404613 w 607639"/>
                <a:gd name="connsiteY73" fmla="*/ 251495 h 606722"/>
                <a:gd name="connsiteX74" fmla="*/ 203026 w 607639"/>
                <a:gd name="connsiteY74" fmla="*/ 251495 h 606722"/>
                <a:gd name="connsiteX75" fmla="*/ 245215 w 607639"/>
                <a:gd name="connsiteY75" fmla="*/ 293636 h 606722"/>
                <a:gd name="connsiteX76" fmla="*/ 235692 w 607639"/>
                <a:gd name="connsiteY76" fmla="*/ 303149 h 606722"/>
                <a:gd name="connsiteX77" fmla="*/ 226257 w 607639"/>
                <a:gd name="connsiteY77" fmla="*/ 293636 h 606722"/>
                <a:gd name="connsiteX78" fmla="*/ 203026 w 607639"/>
                <a:gd name="connsiteY78" fmla="*/ 270432 h 606722"/>
                <a:gd name="connsiteX79" fmla="*/ 179795 w 607639"/>
                <a:gd name="connsiteY79" fmla="*/ 293636 h 606722"/>
                <a:gd name="connsiteX80" fmla="*/ 170271 w 607639"/>
                <a:gd name="connsiteY80" fmla="*/ 303149 h 606722"/>
                <a:gd name="connsiteX81" fmla="*/ 160748 w 607639"/>
                <a:gd name="connsiteY81" fmla="*/ 293636 h 606722"/>
                <a:gd name="connsiteX82" fmla="*/ 203026 w 607639"/>
                <a:gd name="connsiteY82" fmla="*/ 251495 h 606722"/>
                <a:gd name="connsiteX83" fmla="*/ 367227 w 607639"/>
                <a:gd name="connsiteY83" fmla="*/ 183147 h 606722"/>
                <a:gd name="connsiteX84" fmla="*/ 209265 w 607639"/>
                <a:gd name="connsiteY84" fmla="*/ 237894 h 606722"/>
                <a:gd name="connsiteX85" fmla="*/ 119383 w 607639"/>
                <a:gd name="connsiteY85" fmla="*/ 221630 h 606722"/>
                <a:gd name="connsiteX86" fmla="*/ 101940 w 607639"/>
                <a:gd name="connsiteY86" fmla="*/ 303572 h 606722"/>
                <a:gd name="connsiteX87" fmla="*/ 303775 w 607639"/>
                <a:gd name="connsiteY87" fmla="*/ 505230 h 606722"/>
                <a:gd name="connsiteX88" fmla="*/ 505699 w 607639"/>
                <a:gd name="connsiteY88" fmla="*/ 303572 h 606722"/>
                <a:gd name="connsiteX89" fmla="*/ 480692 w 607639"/>
                <a:gd name="connsiteY89" fmla="*/ 206343 h 606722"/>
                <a:gd name="connsiteX90" fmla="*/ 464406 w 607639"/>
                <a:gd name="connsiteY90" fmla="*/ 207054 h 606722"/>
                <a:gd name="connsiteX91" fmla="*/ 367227 w 607639"/>
                <a:gd name="connsiteY91" fmla="*/ 183147 h 606722"/>
                <a:gd name="connsiteX92" fmla="*/ 303775 w 607639"/>
                <a:gd name="connsiteY92" fmla="*/ 85562 h 606722"/>
                <a:gd name="connsiteX93" fmla="*/ 112530 w 607639"/>
                <a:gd name="connsiteY93" fmla="*/ 198344 h 606722"/>
                <a:gd name="connsiteX94" fmla="*/ 209265 w 607639"/>
                <a:gd name="connsiteY94" fmla="*/ 218963 h 606722"/>
                <a:gd name="connsiteX95" fmla="*/ 360196 w 607639"/>
                <a:gd name="connsiteY95" fmla="*/ 164483 h 606722"/>
                <a:gd name="connsiteX96" fmla="*/ 370875 w 607639"/>
                <a:gd name="connsiteY96" fmla="*/ 163505 h 606722"/>
                <a:gd name="connsiteX97" fmla="*/ 464406 w 607639"/>
                <a:gd name="connsiteY97" fmla="*/ 188035 h 606722"/>
                <a:gd name="connsiteX98" fmla="*/ 486566 w 607639"/>
                <a:gd name="connsiteY98" fmla="*/ 186791 h 606722"/>
                <a:gd name="connsiteX99" fmla="*/ 487277 w 607639"/>
                <a:gd name="connsiteY99" fmla="*/ 186257 h 606722"/>
                <a:gd name="connsiteX100" fmla="*/ 487277 w 607639"/>
                <a:gd name="connsiteY100" fmla="*/ 185280 h 606722"/>
                <a:gd name="connsiteX101" fmla="*/ 303775 w 607639"/>
                <a:gd name="connsiteY101" fmla="*/ 85562 h 606722"/>
                <a:gd name="connsiteX102" fmla="*/ 303775 w 607639"/>
                <a:gd name="connsiteY102" fmla="*/ 66543 h 606722"/>
                <a:gd name="connsiteX103" fmla="*/ 503207 w 607639"/>
                <a:gd name="connsiteY103" fmla="*/ 174970 h 606722"/>
                <a:gd name="connsiteX104" fmla="*/ 504453 w 607639"/>
                <a:gd name="connsiteY104" fmla="*/ 194256 h 606722"/>
                <a:gd name="connsiteX105" fmla="*/ 499291 w 607639"/>
                <a:gd name="connsiteY105" fmla="*/ 201011 h 606722"/>
                <a:gd name="connsiteX106" fmla="*/ 524654 w 607639"/>
                <a:gd name="connsiteY106" fmla="*/ 303572 h 606722"/>
                <a:gd name="connsiteX107" fmla="*/ 303775 w 607639"/>
                <a:gd name="connsiteY107" fmla="*/ 524160 h 606722"/>
                <a:gd name="connsiteX108" fmla="*/ 82985 w 607639"/>
                <a:gd name="connsiteY108" fmla="*/ 303572 h 606722"/>
                <a:gd name="connsiteX109" fmla="*/ 101940 w 607639"/>
                <a:gd name="connsiteY109" fmla="*/ 213986 h 606722"/>
                <a:gd name="connsiteX110" fmla="*/ 94554 w 607639"/>
                <a:gd name="connsiteY110" fmla="*/ 204299 h 606722"/>
                <a:gd name="connsiteX111" fmla="*/ 95889 w 607639"/>
                <a:gd name="connsiteY111" fmla="*/ 189190 h 606722"/>
                <a:gd name="connsiteX112" fmla="*/ 303775 w 607639"/>
                <a:gd name="connsiteY112" fmla="*/ 66543 h 606722"/>
                <a:gd name="connsiteX113" fmla="*/ 358444 w 607639"/>
                <a:gd name="connsiteY113" fmla="*/ 18928 h 606722"/>
                <a:gd name="connsiteX114" fmla="*/ 348921 w 607639"/>
                <a:gd name="connsiteY114" fmla="*/ 28436 h 606722"/>
                <a:gd name="connsiteX115" fmla="*/ 358444 w 607639"/>
                <a:gd name="connsiteY115" fmla="*/ 37944 h 606722"/>
                <a:gd name="connsiteX116" fmla="*/ 560114 w 607639"/>
                <a:gd name="connsiteY116" fmla="*/ 37944 h 606722"/>
                <a:gd name="connsiteX117" fmla="*/ 569637 w 607639"/>
                <a:gd name="connsiteY117" fmla="*/ 47364 h 606722"/>
                <a:gd name="connsiteX118" fmla="*/ 569637 w 607639"/>
                <a:gd name="connsiteY118" fmla="*/ 248816 h 606722"/>
                <a:gd name="connsiteX119" fmla="*/ 579160 w 607639"/>
                <a:gd name="connsiteY119" fmla="*/ 258324 h 606722"/>
                <a:gd name="connsiteX120" fmla="*/ 588594 w 607639"/>
                <a:gd name="connsiteY120" fmla="*/ 248816 h 606722"/>
                <a:gd name="connsiteX121" fmla="*/ 588594 w 607639"/>
                <a:gd name="connsiteY121" fmla="*/ 28436 h 606722"/>
                <a:gd name="connsiteX122" fmla="*/ 579160 w 607639"/>
                <a:gd name="connsiteY122" fmla="*/ 18928 h 606722"/>
                <a:gd name="connsiteX123" fmla="*/ 28479 w 607639"/>
                <a:gd name="connsiteY123" fmla="*/ 18928 h 606722"/>
                <a:gd name="connsiteX124" fmla="*/ 18956 w 607639"/>
                <a:gd name="connsiteY124" fmla="*/ 28436 h 606722"/>
                <a:gd name="connsiteX125" fmla="*/ 18956 w 607639"/>
                <a:gd name="connsiteY125" fmla="*/ 248816 h 606722"/>
                <a:gd name="connsiteX126" fmla="*/ 28479 w 607639"/>
                <a:gd name="connsiteY126" fmla="*/ 258324 h 606722"/>
                <a:gd name="connsiteX127" fmla="*/ 38002 w 607639"/>
                <a:gd name="connsiteY127" fmla="*/ 248816 h 606722"/>
                <a:gd name="connsiteX128" fmla="*/ 38002 w 607639"/>
                <a:gd name="connsiteY128" fmla="*/ 47364 h 606722"/>
                <a:gd name="connsiteX129" fmla="*/ 47436 w 607639"/>
                <a:gd name="connsiteY129" fmla="*/ 37944 h 606722"/>
                <a:gd name="connsiteX130" fmla="*/ 249196 w 607639"/>
                <a:gd name="connsiteY130" fmla="*/ 37944 h 606722"/>
                <a:gd name="connsiteX131" fmla="*/ 258719 w 607639"/>
                <a:gd name="connsiteY131" fmla="*/ 28436 h 606722"/>
                <a:gd name="connsiteX132" fmla="*/ 249196 w 607639"/>
                <a:gd name="connsiteY132" fmla="*/ 18928 h 606722"/>
                <a:gd name="connsiteX133" fmla="*/ 358444 w 607639"/>
                <a:gd name="connsiteY133" fmla="*/ 0 h 606722"/>
                <a:gd name="connsiteX134" fmla="*/ 579160 w 607639"/>
                <a:gd name="connsiteY134" fmla="*/ 0 h 606722"/>
                <a:gd name="connsiteX135" fmla="*/ 607639 w 607639"/>
                <a:gd name="connsiteY135" fmla="*/ 28436 h 606722"/>
                <a:gd name="connsiteX136" fmla="*/ 607639 w 607639"/>
                <a:gd name="connsiteY136" fmla="*/ 248816 h 606722"/>
                <a:gd name="connsiteX137" fmla="*/ 579160 w 607639"/>
                <a:gd name="connsiteY137" fmla="*/ 277252 h 606722"/>
                <a:gd name="connsiteX138" fmla="*/ 550680 w 607639"/>
                <a:gd name="connsiteY138" fmla="*/ 248816 h 606722"/>
                <a:gd name="connsiteX139" fmla="*/ 550680 w 607639"/>
                <a:gd name="connsiteY139" fmla="*/ 56872 h 606722"/>
                <a:gd name="connsiteX140" fmla="*/ 358444 w 607639"/>
                <a:gd name="connsiteY140" fmla="*/ 56872 h 606722"/>
                <a:gd name="connsiteX141" fmla="*/ 329964 w 607639"/>
                <a:gd name="connsiteY141" fmla="*/ 28436 h 606722"/>
                <a:gd name="connsiteX142" fmla="*/ 358444 w 607639"/>
                <a:gd name="connsiteY142" fmla="*/ 0 h 606722"/>
                <a:gd name="connsiteX143" fmla="*/ 28479 w 607639"/>
                <a:gd name="connsiteY143" fmla="*/ 0 h 606722"/>
                <a:gd name="connsiteX144" fmla="*/ 249196 w 607639"/>
                <a:gd name="connsiteY144" fmla="*/ 0 h 606722"/>
                <a:gd name="connsiteX145" fmla="*/ 277675 w 607639"/>
                <a:gd name="connsiteY145" fmla="*/ 28436 h 606722"/>
                <a:gd name="connsiteX146" fmla="*/ 249196 w 607639"/>
                <a:gd name="connsiteY146" fmla="*/ 56872 h 606722"/>
                <a:gd name="connsiteX147" fmla="*/ 56959 w 607639"/>
                <a:gd name="connsiteY147" fmla="*/ 56872 h 606722"/>
                <a:gd name="connsiteX148" fmla="*/ 56959 w 607639"/>
                <a:gd name="connsiteY148" fmla="*/ 248816 h 606722"/>
                <a:gd name="connsiteX149" fmla="*/ 28479 w 607639"/>
                <a:gd name="connsiteY149" fmla="*/ 277252 h 606722"/>
                <a:gd name="connsiteX150" fmla="*/ 0 w 607639"/>
                <a:gd name="connsiteY150" fmla="*/ 248816 h 606722"/>
                <a:gd name="connsiteX151" fmla="*/ 0 w 607639"/>
                <a:gd name="connsiteY151" fmla="*/ 28436 h 606722"/>
                <a:gd name="connsiteX152" fmla="*/ 28479 w 607639"/>
                <a:gd name="connsiteY15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7639" h="606722">
                  <a:moveTo>
                    <a:pt x="221996" y="349864"/>
                  </a:moveTo>
                  <a:cubicBezTo>
                    <a:pt x="227247" y="349864"/>
                    <a:pt x="231519" y="354130"/>
                    <a:pt x="231519" y="359285"/>
                  </a:cubicBezTo>
                  <a:cubicBezTo>
                    <a:pt x="231519" y="399191"/>
                    <a:pt x="263914" y="431542"/>
                    <a:pt x="303785" y="431542"/>
                  </a:cubicBezTo>
                  <a:cubicBezTo>
                    <a:pt x="343745" y="431542"/>
                    <a:pt x="376140" y="399191"/>
                    <a:pt x="376140" y="359285"/>
                  </a:cubicBezTo>
                  <a:cubicBezTo>
                    <a:pt x="376140" y="354130"/>
                    <a:pt x="380412" y="349864"/>
                    <a:pt x="385663" y="349864"/>
                  </a:cubicBezTo>
                  <a:cubicBezTo>
                    <a:pt x="390913" y="349864"/>
                    <a:pt x="395096" y="354130"/>
                    <a:pt x="395096" y="359285"/>
                  </a:cubicBezTo>
                  <a:cubicBezTo>
                    <a:pt x="395096" y="409589"/>
                    <a:pt x="354157" y="450561"/>
                    <a:pt x="303785" y="450561"/>
                  </a:cubicBezTo>
                  <a:cubicBezTo>
                    <a:pt x="253501" y="450561"/>
                    <a:pt x="212473" y="409589"/>
                    <a:pt x="212473" y="359285"/>
                  </a:cubicBezTo>
                  <a:cubicBezTo>
                    <a:pt x="212473" y="354130"/>
                    <a:pt x="216745" y="349864"/>
                    <a:pt x="221996" y="349864"/>
                  </a:cubicBezTo>
                  <a:close/>
                  <a:moveTo>
                    <a:pt x="579160" y="348398"/>
                  </a:moveTo>
                  <a:cubicBezTo>
                    <a:pt x="573909" y="348398"/>
                    <a:pt x="569637" y="352663"/>
                    <a:pt x="569637" y="357906"/>
                  </a:cubicBezTo>
                  <a:lnTo>
                    <a:pt x="569637" y="559269"/>
                  </a:lnTo>
                  <a:cubicBezTo>
                    <a:pt x="569637" y="564512"/>
                    <a:pt x="565365" y="568778"/>
                    <a:pt x="560114" y="568778"/>
                  </a:cubicBezTo>
                  <a:lnTo>
                    <a:pt x="358444" y="568778"/>
                  </a:lnTo>
                  <a:cubicBezTo>
                    <a:pt x="353193" y="568778"/>
                    <a:pt x="348921" y="573043"/>
                    <a:pt x="348921" y="578286"/>
                  </a:cubicBezTo>
                  <a:cubicBezTo>
                    <a:pt x="348921" y="583440"/>
                    <a:pt x="353193" y="587706"/>
                    <a:pt x="358444" y="587706"/>
                  </a:cubicBezTo>
                  <a:lnTo>
                    <a:pt x="579160" y="587706"/>
                  </a:lnTo>
                  <a:cubicBezTo>
                    <a:pt x="584322" y="587706"/>
                    <a:pt x="588594" y="583440"/>
                    <a:pt x="588594" y="578286"/>
                  </a:cubicBezTo>
                  <a:lnTo>
                    <a:pt x="588594" y="357906"/>
                  </a:lnTo>
                  <a:cubicBezTo>
                    <a:pt x="588594" y="352663"/>
                    <a:pt x="584322" y="348398"/>
                    <a:pt x="579160" y="348398"/>
                  </a:cubicBezTo>
                  <a:close/>
                  <a:moveTo>
                    <a:pt x="28479" y="348398"/>
                  </a:moveTo>
                  <a:cubicBezTo>
                    <a:pt x="23228" y="348398"/>
                    <a:pt x="18956" y="352663"/>
                    <a:pt x="18956" y="357906"/>
                  </a:cubicBezTo>
                  <a:lnTo>
                    <a:pt x="18956" y="578286"/>
                  </a:lnTo>
                  <a:cubicBezTo>
                    <a:pt x="18956" y="583440"/>
                    <a:pt x="23228" y="587706"/>
                    <a:pt x="28479" y="587706"/>
                  </a:cubicBezTo>
                  <a:lnTo>
                    <a:pt x="249196" y="587706"/>
                  </a:lnTo>
                  <a:cubicBezTo>
                    <a:pt x="254447" y="587706"/>
                    <a:pt x="258719" y="583440"/>
                    <a:pt x="258719" y="578286"/>
                  </a:cubicBezTo>
                  <a:cubicBezTo>
                    <a:pt x="258719" y="573043"/>
                    <a:pt x="254447" y="568778"/>
                    <a:pt x="249196" y="568778"/>
                  </a:cubicBezTo>
                  <a:lnTo>
                    <a:pt x="47436" y="568778"/>
                  </a:lnTo>
                  <a:cubicBezTo>
                    <a:pt x="42185" y="568778"/>
                    <a:pt x="38002" y="564512"/>
                    <a:pt x="38002" y="559269"/>
                  </a:cubicBezTo>
                  <a:lnTo>
                    <a:pt x="38002" y="357906"/>
                  </a:lnTo>
                  <a:cubicBezTo>
                    <a:pt x="38002" y="352663"/>
                    <a:pt x="33730" y="348398"/>
                    <a:pt x="28479" y="348398"/>
                  </a:cubicBezTo>
                  <a:close/>
                  <a:moveTo>
                    <a:pt x="579160" y="329470"/>
                  </a:moveTo>
                  <a:cubicBezTo>
                    <a:pt x="594823" y="329470"/>
                    <a:pt x="607639" y="342177"/>
                    <a:pt x="607639" y="357906"/>
                  </a:cubicBezTo>
                  <a:lnTo>
                    <a:pt x="607639" y="578286"/>
                  </a:lnTo>
                  <a:cubicBezTo>
                    <a:pt x="607639" y="593926"/>
                    <a:pt x="594823" y="606722"/>
                    <a:pt x="579160" y="606722"/>
                  </a:cubicBezTo>
                  <a:lnTo>
                    <a:pt x="358444" y="606722"/>
                  </a:lnTo>
                  <a:cubicBezTo>
                    <a:pt x="342691" y="606722"/>
                    <a:pt x="329964" y="593926"/>
                    <a:pt x="329964" y="578286"/>
                  </a:cubicBezTo>
                  <a:cubicBezTo>
                    <a:pt x="329964" y="562557"/>
                    <a:pt x="342691" y="549850"/>
                    <a:pt x="358444" y="549850"/>
                  </a:cubicBezTo>
                  <a:lnTo>
                    <a:pt x="550680" y="549850"/>
                  </a:lnTo>
                  <a:lnTo>
                    <a:pt x="550680" y="357906"/>
                  </a:lnTo>
                  <a:cubicBezTo>
                    <a:pt x="550680" y="342177"/>
                    <a:pt x="563407" y="329470"/>
                    <a:pt x="579160" y="329470"/>
                  </a:cubicBezTo>
                  <a:close/>
                  <a:moveTo>
                    <a:pt x="28479" y="329470"/>
                  </a:moveTo>
                  <a:cubicBezTo>
                    <a:pt x="44143" y="329470"/>
                    <a:pt x="56959" y="342177"/>
                    <a:pt x="56959" y="357906"/>
                  </a:cubicBezTo>
                  <a:lnTo>
                    <a:pt x="56959" y="549850"/>
                  </a:lnTo>
                  <a:lnTo>
                    <a:pt x="249196" y="549850"/>
                  </a:lnTo>
                  <a:cubicBezTo>
                    <a:pt x="264948" y="549850"/>
                    <a:pt x="277675" y="562557"/>
                    <a:pt x="277675" y="578286"/>
                  </a:cubicBezTo>
                  <a:cubicBezTo>
                    <a:pt x="277675" y="593926"/>
                    <a:pt x="264948" y="606722"/>
                    <a:pt x="249196" y="606722"/>
                  </a:cubicBezTo>
                  <a:lnTo>
                    <a:pt x="28479" y="606722"/>
                  </a:lnTo>
                  <a:cubicBezTo>
                    <a:pt x="12816" y="606722"/>
                    <a:pt x="0" y="593926"/>
                    <a:pt x="0" y="578286"/>
                  </a:cubicBezTo>
                  <a:lnTo>
                    <a:pt x="0" y="357906"/>
                  </a:lnTo>
                  <a:cubicBezTo>
                    <a:pt x="0" y="342177"/>
                    <a:pt x="12816" y="329470"/>
                    <a:pt x="28479" y="329470"/>
                  </a:cubicBezTo>
                  <a:close/>
                  <a:moveTo>
                    <a:pt x="303784" y="282560"/>
                  </a:moveTo>
                  <a:cubicBezTo>
                    <a:pt x="294613" y="282560"/>
                    <a:pt x="287133" y="290025"/>
                    <a:pt x="287133" y="299267"/>
                  </a:cubicBezTo>
                  <a:lnTo>
                    <a:pt x="287133" y="340410"/>
                  </a:lnTo>
                  <a:cubicBezTo>
                    <a:pt x="287133" y="349652"/>
                    <a:pt x="294613" y="357117"/>
                    <a:pt x="303784" y="357117"/>
                  </a:cubicBezTo>
                  <a:cubicBezTo>
                    <a:pt x="313045" y="357117"/>
                    <a:pt x="320524" y="349652"/>
                    <a:pt x="320524" y="340410"/>
                  </a:cubicBezTo>
                  <a:lnTo>
                    <a:pt x="320524" y="299267"/>
                  </a:lnTo>
                  <a:cubicBezTo>
                    <a:pt x="320524" y="290025"/>
                    <a:pt x="313045" y="282560"/>
                    <a:pt x="303784" y="282560"/>
                  </a:cubicBezTo>
                  <a:close/>
                  <a:moveTo>
                    <a:pt x="303784" y="263633"/>
                  </a:moveTo>
                  <a:cubicBezTo>
                    <a:pt x="323463" y="263633"/>
                    <a:pt x="339490" y="279628"/>
                    <a:pt x="339490" y="299267"/>
                  </a:cubicBezTo>
                  <a:lnTo>
                    <a:pt x="339490" y="340410"/>
                  </a:lnTo>
                  <a:cubicBezTo>
                    <a:pt x="339490" y="360049"/>
                    <a:pt x="323463" y="376044"/>
                    <a:pt x="303784" y="376044"/>
                  </a:cubicBezTo>
                  <a:cubicBezTo>
                    <a:pt x="284106" y="376044"/>
                    <a:pt x="268078" y="360049"/>
                    <a:pt x="268078" y="340410"/>
                  </a:cubicBezTo>
                  <a:lnTo>
                    <a:pt x="268078" y="299267"/>
                  </a:lnTo>
                  <a:cubicBezTo>
                    <a:pt x="268078" y="279628"/>
                    <a:pt x="284106" y="263633"/>
                    <a:pt x="303784" y="263633"/>
                  </a:cubicBezTo>
                  <a:close/>
                  <a:moveTo>
                    <a:pt x="404613" y="251495"/>
                  </a:moveTo>
                  <a:cubicBezTo>
                    <a:pt x="427933" y="251495"/>
                    <a:pt x="446802" y="270432"/>
                    <a:pt x="446891" y="293636"/>
                  </a:cubicBezTo>
                  <a:cubicBezTo>
                    <a:pt x="446891" y="298881"/>
                    <a:pt x="442619" y="303149"/>
                    <a:pt x="437368" y="303149"/>
                  </a:cubicBezTo>
                  <a:cubicBezTo>
                    <a:pt x="432116" y="303149"/>
                    <a:pt x="427844" y="298881"/>
                    <a:pt x="427844" y="293636"/>
                  </a:cubicBezTo>
                  <a:cubicBezTo>
                    <a:pt x="427844" y="280834"/>
                    <a:pt x="417430" y="270432"/>
                    <a:pt x="404613" y="270432"/>
                  </a:cubicBezTo>
                  <a:cubicBezTo>
                    <a:pt x="391796" y="270432"/>
                    <a:pt x="381383" y="280834"/>
                    <a:pt x="381383" y="293636"/>
                  </a:cubicBezTo>
                  <a:cubicBezTo>
                    <a:pt x="381383" y="298881"/>
                    <a:pt x="377110" y="303149"/>
                    <a:pt x="371859" y="303149"/>
                  </a:cubicBezTo>
                  <a:cubicBezTo>
                    <a:pt x="366608" y="303149"/>
                    <a:pt x="362424" y="298881"/>
                    <a:pt x="362424" y="293636"/>
                  </a:cubicBezTo>
                  <a:cubicBezTo>
                    <a:pt x="362424" y="270432"/>
                    <a:pt x="381294" y="251495"/>
                    <a:pt x="404613" y="251495"/>
                  </a:cubicBezTo>
                  <a:close/>
                  <a:moveTo>
                    <a:pt x="203026" y="251495"/>
                  </a:moveTo>
                  <a:cubicBezTo>
                    <a:pt x="226257" y="251495"/>
                    <a:pt x="245215" y="270432"/>
                    <a:pt x="245215" y="293636"/>
                  </a:cubicBezTo>
                  <a:cubicBezTo>
                    <a:pt x="245215" y="298881"/>
                    <a:pt x="240943" y="303149"/>
                    <a:pt x="235692" y="303149"/>
                  </a:cubicBezTo>
                  <a:cubicBezTo>
                    <a:pt x="230440" y="303149"/>
                    <a:pt x="226257" y="298881"/>
                    <a:pt x="226257" y="293636"/>
                  </a:cubicBezTo>
                  <a:cubicBezTo>
                    <a:pt x="226257" y="280834"/>
                    <a:pt x="215843" y="270432"/>
                    <a:pt x="203026" y="270432"/>
                  </a:cubicBezTo>
                  <a:cubicBezTo>
                    <a:pt x="190209" y="270432"/>
                    <a:pt x="179795" y="280834"/>
                    <a:pt x="179795" y="293636"/>
                  </a:cubicBezTo>
                  <a:cubicBezTo>
                    <a:pt x="179795" y="298881"/>
                    <a:pt x="175523" y="303149"/>
                    <a:pt x="170271" y="303149"/>
                  </a:cubicBezTo>
                  <a:cubicBezTo>
                    <a:pt x="165020" y="303149"/>
                    <a:pt x="160748" y="298881"/>
                    <a:pt x="160748" y="293636"/>
                  </a:cubicBezTo>
                  <a:cubicBezTo>
                    <a:pt x="160748" y="270432"/>
                    <a:pt x="179706" y="251495"/>
                    <a:pt x="203026" y="251495"/>
                  </a:cubicBezTo>
                  <a:close/>
                  <a:moveTo>
                    <a:pt x="367227" y="183147"/>
                  </a:moveTo>
                  <a:cubicBezTo>
                    <a:pt x="322464" y="218519"/>
                    <a:pt x="266576" y="237894"/>
                    <a:pt x="209265" y="237894"/>
                  </a:cubicBezTo>
                  <a:cubicBezTo>
                    <a:pt x="178207" y="237894"/>
                    <a:pt x="148038" y="232472"/>
                    <a:pt x="119383" y="221630"/>
                  </a:cubicBezTo>
                  <a:cubicBezTo>
                    <a:pt x="107814" y="247403"/>
                    <a:pt x="101940" y="274954"/>
                    <a:pt x="101940" y="303572"/>
                  </a:cubicBezTo>
                  <a:cubicBezTo>
                    <a:pt x="101940" y="414755"/>
                    <a:pt x="192445" y="505230"/>
                    <a:pt x="303775" y="505230"/>
                  </a:cubicBezTo>
                  <a:cubicBezTo>
                    <a:pt x="415105" y="505230"/>
                    <a:pt x="505699" y="414755"/>
                    <a:pt x="505699" y="303572"/>
                  </a:cubicBezTo>
                  <a:cubicBezTo>
                    <a:pt x="505699" y="269533"/>
                    <a:pt x="497067" y="236027"/>
                    <a:pt x="480692" y="206343"/>
                  </a:cubicBezTo>
                  <a:cubicBezTo>
                    <a:pt x="475263" y="206787"/>
                    <a:pt x="469835" y="207054"/>
                    <a:pt x="464406" y="207054"/>
                  </a:cubicBezTo>
                  <a:cubicBezTo>
                    <a:pt x="430500" y="207054"/>
                    <a:pt x="397039" y="198789"/>
                    <a:pt x="367227" y="183147"/>
                  </a:cubicBezTo>
                  <a:close/>
                  <a:moveTo>
                    <a:pt x="303775" y="85562"/>
                  </a:moveTo>
                  <a:cubicBezTo>
                    <a:pt x="224305" y="85562"/>
                    <a:pt x="150975" y="128755"/>
                    <a:pt x="112530" y="198344"/>
                  </a:cubicBezTo>
                  <a:cubicBezTo>
                    <a:pt x="143055" y="212031"/>
                    <a:pt x="175537" y="218963"/>
                    <a:pt x="209265" y="218963"/>
                  </a:cubicBezTo>
                  <a:cubicBezTo>
                    <a:pt x="264352" y="218963"/>
                    <a:pt x="317925" y="199589"/>
                    <a:pt x="360196" y="164483"/>
                  </a:cubicBezTo>
                  <a:cubicBezTo>
                    <a:pt x="363222" y="161994"/>
                    <a:pt x="367494" y="161639"/>
                    <a:pt x="370875" y="163505"/>
                  </a:cubicBezTo>
                  <a:cubicBezTo>
                    <a:pt x="399264" y="179592"/>
                    <a:pt x="431568" y="188035"/>
                    <a:pt x="464406" y="188035"/>
                  </a:cubicBezTo>
                  <a:cubicBezTo>
                    <a:pt x="471793" y="188035"/>
                    <a:pt x="479179" y="187590"/>
                    <a:pt x="486566" y="186791"/>
                  </a:cubicBezTo>
                  <a:cubicBezTo>
                    <a:pt x="486655" y="186791"/>
                    <a:pt x="487010" y="186702"/>
                    <a:pt x="487277" y="186257"/>
                  </a:cubicBezTo>
                  <a:cubicBezTo>
                    <a:pt x="487544" y="185724"/>
                    <a:pt x="487277" y="185369"/>
                    <a:pt x="487277" y="185280"/>
                  </a:cubicBezTo>
                  <a:cubicBezTo>
                    <a:pt x="446786" y="122801"/>
                    <a:pt x="378173" y="85562"/>
                    <a:pt x="303775" y="85562"/>
                  </a:cubicBezTo>
                  <a:close/>
                  <a:moveTo>
                    <a:pt x="303775" y="66543"/>
                  </a:moveTo>
                  <a:cubicBezTo>
                    <a:pt x="384669" y="66543"/>
                    <a:pt x="459156" y="107070"/>
                    <a:pt x="503207" y="174970"/>
                  </a:cubicBezTo>
                  <a:cubicBezTo>
                    <a:pt x="506945" y="180747"/>
                    <a:pt x="507390" y="188035"/>
                    <a:pt x="504453" y="194256"/>
                  </a:cubicBezTo>
                  <a:cubicBezTo>
                    <a:pt x="503207" y="196922"/>
                    <a:pt x="501427" y="199233"/>
                    <a:pt x="499291" y="201011"/>
                  </a:cubicBezTo>
                  <a:cubicBezTo>
                    <a:pt x="515933" y="232472"/>
                    <a:pt x="524654" y="267756"/>
                    <a:pt x="524654" y="303572"/>
                  </a:cubicBezTo>
                  <a:cubicBezTo>
                    <a:pt x="524654" y="425242"/>
                    <a:pt x="425606" y="524160"/>
                    <a:pt x="303775" y="524160"/>
                  </a:cubicBezTo>
                  <a:cubicBezTo>
                    <a:pt x="182033" y="524160"/>
                    <a:pt x="82985" y="425242"/>
                    <a:pt x="82985" y="303572"/>
                  </a:cubicBezTo>
                  <a:cubicBezTo>
                    <a:pt x="82985" y="272288"/>
                    <a:pt x="89303" y="242248"/>
                    <a:pt x="101940" y="213986"/>
                  </a:cubicBezTo>
                  <a:cubicBezTo>
                    <a:pt x="98469" y="211676"/>
                    <a:pt x="95889" y="208298"/>
                    <a:pt x="94554" y="204299"/>
                  </a:cubicBezTo>
                  <a:cubicBezTo>
                    <a:pt x="92863" y="199322"/>
                    <a:pt x="93397" y="193812"/>
                    <a:pt x="95889" y="189190"/>
                  </a:cubicBezTo>
                  <a:cubicBezTo>
                    <a:pt x="137715" y="113558"/>
                    <a:pt x="217364" y="66543"/>
                    <a:pt x="303775" y="66543"/>
                  </a:cubicBezTo>
                  <a:close/>
                  <a:moveTo>
                    <a:pt x="358444" y="18928"/>
                  </a:moveTo>
                  <a:cubicBezTo>
                    <a:pt x="353193" y="18928"/>
                    <a:pt x="348921" y="23193"/>
                    <a:pt x="348921" y="28436"/>
                  </a:cubicBezTo>
                  <a:cubicBezTo>
                    <a:pt x="348921" y="33679"/>
                    <a:pt x="353193" y="37944"/>
                    <a:pt x="358444" y="37944"/>
                  </a:cubicBezTo>
                  <a:lnTo>
                    <a:pt x="560114" y="37944"/>
                  </a:lnTo>
                  <a:cubicBezTo>
                    <a:pt x="565365" y="37944"/>
                    <a:pt x="569637" y="42121"/>
                    <a:pt x="569637" y="47364"/>
                  </a:cubicBezTo>
                  <a:lnTo>
                    <a:pt x="569637" y="248816"/>
                  </a:lnTo>
                  <a:cubicBezTo>
                    <a:pt x="569637" y="254059"/>
                    <a:pt x="573909" y="258324"/>
                    <a:pt x="579160" y="258324"/>
                  </a:cubicBezTo>
                  <a:cubicBezTo>
                    <a:pt x="584322" y="258324"/>
                    <a:pt x="588594" y="254059"/>
                    <a:pt x="588594" y="248816"/>
                  </a:cubicBezTo>
                  <a:lnTo>
                    <a:pt x="588594" y="28436"/>
                  </a:lnTo>
                  <a:cubicBezTo>
                    <a:pt x="588594" y="23193"/>
                    <a:pt x="584322" y="18928"/>
                    <a:pt x="579160" y="18928"/>
                  </a:cubicBezTo>
                  <a:close/>
                  <a:moveTo>
                    <a:pt x="28479" y="18928"/>
                  </a:moveTo>
                  <a:cubicBezTo>
                    <a:pt x="23228" y="18928"/>
                    <a:pt x="18956" y="23193"/>
                    <a:pt x="18956" y="28436"/>
                  </a:cubicBezTo>
                  <a:lnTo>
                    <a:pt x="18956" y="248816"/>
                  </a:lnTo>
                  <a:cubicBezTo>
                    <a:pt x="18956" y="254059"/>
                    <a:pt x="23228" y="258324"/>
                    <a:pt x="28479" y="258324"/>
                  </a:cubicBezTo>
                  <a:cubicBezTo>
                    <a:pt x="33730" y="258324"/>
                    <a:pt x="38002" y="254059"/>
                    <a:pt x="38002" y="248816"/>
                  </a:cubicBezTo>
                  <a:lnTo>
                    <a:pt x="38002" y="47364"/>
                  </a:lnTo>
                  <a:cubicBezTo>
                    <a:pt x="38002" y="42121"/>
                    <a:pt x="42185" y="37944"/>
                    <a:pt x="47436" y="37944"/>
                  </a:cubicBezTo>
                  <a:lnTo>
                    <a:pt x="249196" y="37944"/>
                  </a:lnTo>
                  <a:cubicBezTo>
                    <a:pt x="254447" y="37944"/>
                    <a:pt x="258719" y="33679"/>
                    <a:pt x="258719" y="28436"/>
                  </a:cubicBezTo>
                  <a:cubicBezTo>
                    <a:pt x="258719" y="23193"/>
                    <a:pt x="254447" y="18928"/>
                    <a:pt x="249196" y="18928"/>
                  </a:cubicBezTo>
                  <a:close/>
                  <a:moveTo>
                    <a:pt x="358444" y="0"/>
                  </a:moveTo>
                  <a:lnTo>
                    <a:pt x="579160" y="0"/>
                  </a:lnTo>
                  <a:cubicBezTo>
                    <a:pt x="594823" y="0"/>
                    <a:pt x="607639" y="12796"/>
                    <a:pt x="607639" y="28436"/>
                  </a:cubicBezTo>
                  <a:lnTo>
                    <a:pt x="607639" y="248816"/>
                  </a:lnTo>
                  <a:cubicBezTo>
                    <a:pt x="607639" y="264544"/>
                    <a:pt x="594823" y="277252"/>
                    <a:pt x="579160" y="277252"/>
                  </a:cubicBezTo>
                  <a:cubicBezTo>
                    <a:pt x="563407" y="277252"/>
                    <a:pt x="550680" y="264544"/>
                    <a:pt x="550680" y="248816"/>
                  </a:cubicBezTo>
                  <a:lnTo>
                    <a:pt x="550680" y="56872"/>
                  </a:lnTo>
                  <a:lnTo>
                    <a:pt x="358444" y="56872"/>
                  </a:lnTo>
                  <a:cubicBezTo>
                    <a:pt x="342691" y="56872"/>
                    <a:pt x="329964" y="44076"/>
                    <a:pt x="329964" y="28436"/>
                  </a:cubicBezTo>
                  <a:cubicBezTo>
                    <a:pt x="329964" y="12796"/>
                    <a:pt x="342691" y="0"/>
                    <a:pt x="358444" y="0"/>
                  </a:cubicBezTo>
                  <a:close/>
                  <a:moveTo>
                    <a:pt x="28479" y="0"/>
                  </a:moveTo>
                  <a:lnTo>
                    <a:pt x="249196" y="0"/>
                  </a:lnTo>
                  <a:cubicBezTo>
                    <a:pt x="264948" y="0"/>
                    <a:pt x="277675" y="12796"/>
                    <a:pt x="277675" y="28436"/>
                  </a:cubicBezTo>
                  <a:cubicBezTo>
                    <a:pt x="277675" y="44076"/>
                    <a:pt x="264948" y="56872"/>
                    <a:pt x="249196" y="56872"/>
                  </a:cubicBezTo>
                  <a:lnTo>
                    <a:pt x="56959" y="56872"/>
                  </a:lnTo>
                  <a:lnTo>
                    <a:pt x="56959" y="248816"/>
                  </a:lnTo>
                  <a:cubicBezTo>
                    <a:pt x="56959" y="264544"/>
                    <a:pt x="44143" y="277252"/>
                    <a:pt x="28479" y="277252"/>
                  </a:cubicBezTo>
                  <a:cubicBezTo>
                    <a:pt x="12816" y="277252"/>
                    <a:pt x="0" y="264544"/>
                    <a:pt x="0" y="248816"/>
                  </a:cubicBezTo>
                  <a:lnTo>
                    <a:pt x="0" y="28436"/>
                  </a:lnTo>
                  <a:cubicBezTo>
                    <a:pt x="0" y="12796"/>
                    <a:pt x="12816" y="0"/>
                    <a:pt x="28479"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solidFill>
                  <a:srgbClr val="0069B8"/>
                </a:solidFill>
                <a:cs typeface="+mn-ea"/>
                <a:sym typeface="Arial" panose="020B0604020202020204" pitchFamily="34" charset="0"/>
              </a:endParaRPr>
            </a:p>
          </p:txBody>
        </p:sp>
      </p:grpSp>
      <p:grpSp>
        <p:nvGrpSpPr>
          <p:cNvPr id="9223" name="Group 23"/>
          <p:cNvGrpSpPr>
            <a:grpSpLocks/>
          </p:cNvGrpSpPr>
          <p:nvPr/>
        </p:nvGrpSpPr>
        <p:grpSpPr bwMode="auto">
          <a:xfrm>
            <a:off x="590550" y="6134100"/>
            <a:ext cx="319088" cy="371475"/>
            <a:chOff x="682538" y="6141957"/>
            <a:chExt cx="319468" cy="370584"/>
          </a:xfrm>
        </p:grpSpPr>
        <p:sp>
          <p:nvSpPr>
            <p:cNvPr id="17" name="六边形 16"/>
            <p:cNvSpPr/>
            <p:nvPr/>
          </p:nvSpPr>
          <p:spPr>
            <a:xfrm rot="5400000">
              <a:off x="656979"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srgbClr val="0069B8"/>
                </a:solidFill>
                <a:cs typeface="+mn-ea"/>
                <a:sym typeface="Arial" panose="020B0604020202020204" pitchFamily="34" charset="0"/>
              </a:endParaRPr>
            </a:p>
          </p:txBody>
        </p:sp>
        <p:sp>
          <p:nvSpPr>
            <p:cNvPr id="18" name="Freeform 55"/>
            <p:cNvSpPr/>
            <p:nvPr/>
          </p:nvSpPr>
          <p:spPr bwMode="auto">
            <a:xfrm>
              <a:off x="771544" y="6286073"/>
              <a:ext cx="158939" cy="102940"/>
            </a:xfrm>
            <a:custGeom>
              <a:avLst/>
              <a:gdLst>
                <a:gd name="T0" fmla="*/ 0 w 545"/>
                <a:gd name="T1" fmla="*/ 110 h 357"/>
                <a:gd name="T2" fmla="*/ 0 w 545"/>
                <a:gd name="T3" fmla="*/ 51 h 357"/>
                <a:gd name="T4" fmla="*/ 51 w 545"/>
                <a:gd name="T5" fmla="*/ 0 h 357"/>
                <a:gd name="T6" fmla="*/ 493 w 545"/>
                <a:gd name="T7" fmla="*/ 0 h 357"/>
                <a:gd name="T8" fmla="*/ 545 w 545"/>
                <a:gd name="T9" fmla="*/ 51 h 357"/>
                <a:gd name="T10" fmla="*/ 545 w 545"/>
                <a:gd name="T11" fmla="*/ 110 h 357"/>
                <a:gd name="T12" fmla="*/ 0 w 545"/>
                <a:gd name="T13" fmla="*/ 110 h 357"/>
                <a:gd name="T14" fmla="*/ 0 w 545"/>
                <a:gd name="T15" fmla="*/ 110 h 357"/>
                <a:gd name="T16" fmla="*/ 545 w 545"/>
                <a:gd name="T17" fmla="*/ 154 h 357"/>
                <a:gd name="T18" fmla="*/ 545 w 545"/>
                <a:gd name="T19" fmla="*/ 305 h 357"/>
                <a:gd name="T20" fmla="*/ 493 w 545"/>
                <a:gd name="T21" fmla="*/ 357 h 357"/>
                <a:gd name="T22" fmla="*/ 51 w 545"/>
                <a:gd name="T23" fmla="*/ 357 h 357"/>
                <a:gd name="T24" fmla="*/ 0 w 545"/>
                <a:gd name="T25" fmla="*/ 305 h 357"/>
                <a:gd name="T26" fmla="*/ 0 w 545"/>
                <a:gd name="T27" fmla="*/ 154 h 357"/>
                <a:gd name="T28" fmla="*/ 545 w 545"/>
                <a:gd name="T29" fmla="*/ 154 h 357"/>
                <a:gd name="T30" fmla="*/ 331 w 545"/>
                <a:gd name="T31" fmla="*/ 263 h 357"/>
                <a:gd name="T32" fmla="*/ 52 w 545"/>
                <a:gd name="T33" fmla="*/ 263 h 357"/>
                <a:gd name="T34" fmla="*/ 52 w 545"/>
                <a:gd name="T35" fmla="*/ 296 h 357"/>
                <a:gd name="T36" fmla="*/ 331 w 545"/>
                <a:gd name="T37" fmla="*/ 296 h 357"/>
                <a:gd name="T38" fmla="*/ 331 w 545"/>
                <a:gd name="T39" fmla="*/ 263 h 357"/>
                <a:gd name="T40" fmla="*/ 331 w 545"/>
                <a:gd name="T41" fmla="*/ 198 h 357"/>
                <a:gd name="T42" fmla="*/ 52 w 545"/>
                <a:gd name="T43" fmla="*/ 198 h 357"/>
                <a:gd name="T44" fmla="*/ 52 w 545"/>
                <a:gd name="T45" fmla="*/ 231 h 357"/>
                <a:gd name="T46" fmla="*/ 331 w 545"/>
                <a:gd name="T47" fmla="*/ 231 h 357"/>
                <a:gd name="T48" fmla="*/ 331 w 545"/>
                <a:gd name="T49" fmla="*/ 19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357">
                  <a:moveTo>
                    <a:pt x="0" y="110"/>
                  </a:moveTo>
                  <a:lnTo>
                    <a:pt x="0" y="51"/>
                  </a:lnTo>
                  <a:cubicBezTo>
                    <a:pt x="0" y="23"/>
                    <a:pt x="23" y="0"/>
                    <a:pt x="51" y="0"/>
                  </a:cubicBezTo>
                  <a:lnTo>
                    <a:pt x="493" y="0"/>
                  </a:lnTo>
                  <a:cubicBezTo>
                    <a:pt x="522" y="0"/>
                    <a:pt x="545" y="23"/>
                    <a:pt x="545" y="51"/>
                  </a:cubicBezTo>
                  <a:lnTo>
                    <a:pt x="545" y="110"/>
                  </a:lnTo>
                  <a:lnTo>
                    <a:pt x="0" y="110"/>
                  </a:lnTo>
                  <a:lnTo>
                    <a:pt x="0" y="110"/>
                  </a:lnTo>
                  <a:close/>
                  <a:moveTo>
                    <a:pt x="545" y="154"/>
                  </a:moveTo>
                  <a:lnTo>
                    <a:pt x="545" y="305"/>
                  </a:lnTo>
                  <a:cubicBezTo>
                    <a:pt x="545" y="334"/>
                    <a:pt x="522" y="357"/>
                    <a:pt x="493" y="357"/>
                  </a:cubicBezTo>
                  <a:lnTo>
                    <a:pt x="51" y="357"/>
                  </a:lnTo>
                  <a:cubicBezTo>
                    <a:pt x="23" y="357"/>
                    <a:pt x="0" y="334"/>
                    <a:pt x="0" y="305"/>
                  </a:cubicBezTo>
                  <a:lnTo>
                    <a:pt x="0" y="154"/>
                  </a:lnTo>
                  <a:lnTo>
                    <a:pt x="545" y="154"/>
                  </a:lnTo>
                  <a:close/>
                  <a:moveTo>
                    <a:pt x="331" y="263"/>
                  </a:moveTo>
                  <a:lnTo>
                    <a:pt x="52" y="263"/>
                  </a:lnTo>
                  <a:lnTo>
                    <a:pt x="52" y="296"/>
                  </a:lnTo>
                  <a:lnTo>
                    <a:pt x="331" y="296"/>
                  </a:lnTo>
                  <a:lnTo>
                    <a:pt x="331" y="263"/>
                  </a:lnTo>
                  <a:close/>
                  <a:moveTo>
                    <a:pt x="331" y="198"/>
                  </a:moveTo>
                  <a:lnTo>
                    <a:pt x="52" y="198"/>
                  </a:lnTo>
                  <a:lnTo>
                    <a:pt x="52" y="231"/>
                  </a:lnTo>
                  <a:lnTo>
                    <a:pt x="331" y="231"/>
                  </a:lnTo>
                  <a:lnTo>
                    <a:pt x="331" y="198"/>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solidFill>
                  <a:srgbClr val="0069B8"/>
                </a:solidFill>
                <a:cs typeface="+mn-ea"/>
                <a:sym typeface="Arial" panose="020B0604020202020204" pitchFamily="34" charset="0"/>
              </a:endParaRPr>
            </a:p>
          </p:txBody>
        </p:sp>
      </p:grpSp>
      <p:cxnSp>
        <p:nvCxnSpPr>
          <p:cNvPr id="19" name="直接连接符 18"/>
          <p:cNvCxnSpPr/>
          <p:nvPr/>
        </p:nvCxnSpPr>
        <p:spPr>
          <a:xfrm>
            <a:off x="682625" y="2622550"/>
            <a:ext cx="74628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90550" y="4065588"/>
            <a:ext cx="755491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226" name="图片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313" y="222250"/>
            <a:ext cx="14906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135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2"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1082675" y="5597525"/>
            <a:ext cx="10166350" cy="923925"/>
          </a:xfrm>
          <a:prstGeom prst="rect">
            <a:avLst/>
          </a:prstGeom>
        </p:spPr>
        <p:txBody>
          <a:bodyPr>
            <a:spAutoFit/>
          </a:bodyPr>
          <a:lstStyle/>
          <a:p>
            <a:pPr eaLnBrk="1" fontAlgn="auto" hangingPunct="1">
              <a:lnSpc>
                <a:spcPct val="150000"/>
              </a:lnSpc>
              <a:spcBef>
                <a:spcPts val="0"/>
              </a:spcBef>
              <a:spcAft>
                <a:spcPts val="0"/>
              </a:spcAft>
              <a:defRPr/>
            </a:pPr>
            <a:r>
              <a:rPr lang="zh-CN" altLang="en-US" dirty="0">
                <a:solidFill>
                  <a:schemeClr val="bg2">
                    <a:lumMod val="25000"/>
                  </a:schemeClr>
                </a:solidFill>
                <a:sym typeface="Arial" panose="020B0604020202020204" pitchFamily="34" charset="0"/>
              </a:rPr>
              <a:t>全过程为多媒体人机操作界面，自带智能语音及储物柜显示屏指示功能，能方便用户快速找到自己的存衣（物）柜。</a:t>
            </a:r>
            <a:endParaRPr lang="en-US" altLang="zh-CN" dirty="0">
              <a:solidFill>
                <a:schemeClr val="bg2">
                  <a:lumMod val="25000"/>
                </a:schemeClr>
              </a:solidFill>
              <a:sym typeface="Arial" panose="020B0604020202020204" pitchFamily="34" charset="0"/>
            </a:endParaRPr>
          </a:p>
        </p:txBody>
      </p:sp>
      <p:sp>
        <p:nvSpPr>
          <p:cNvPr id="3" name="圆角矩形 2"/>
          <p:cNvSpPr/>
          <p:nvPr/>
        </p:nvSpPr>
        <p:spPr>
          <a:xfrm>
            <a:off x="2312988" y="1025525"/>
            <a:ext cx="9012237" cy="1196975"/>
          </a:xfrm>
          <a:prstGeom prst="roundRect">
            <a:avLst>
              <a:gd name="adj" fmla="val 7767"/>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zh-CN" altLang="en-US" dirty="0"/>
              <a:t>           刷卡识别 </a:t>
            </a:r>
            <a:r>
              <a:rPr lang="en-IE" altLang="zh-CN" dirty="0"/>
              <a:t>          </a:t>
            </a:r>
            <a:r>
              <a:rPr lang="zh-CN" altLang="en-US" dirty="0"/>
              <a:t>指纹识别 </a:t>
            </a:r>
            <a:r>
              <a:rPr lang="en-IE" altLang="zh-CN" dirty="0"/>
              <a:t>         </a:t>
            </a:r>
            <a:r>
              <a:rPr lang="zh-CN" altLang="en-US" dirty="0"/>
              <a:t>人脸识别    </a:t>
            </a:r>
            <a:r>
              <a:rPr lang="en-IE" altLang="zh-CN" dirty="0"/>
              <a:t>        </a:t>
            </a:r>
            <a:r>
              <a:rPr lang="en-US" altLang="zh-CN" dirty="0"/>
              <a:t>RFID</a:t>
            </a:r>
            <a:r>
              <a:rPr lang="zh-CN" altLang="en-US" dirty="0"/>
              <a:t>识别。</a:t>
            </a:r>
          </a:p>
        </p:txBody>
      </p:sp>
      <p:sp>
        <p:nvSpPr>
          <p:cNvPr id="6" name="圆角矩形 5"/>
          <p:cNvSpPr/>
          <p:nvPr/>
        </p:nvSpPr>
        <p:spPr>
          <a:xfrm>
            <a:off x="1085850" y="2479675"/>
            <a:ext cx="10163175" cy="2990850"/>
          </a:xfrm>
          <a:prstGeom prst="roundRect">
            <a:avLst>
              <a:gd name="adj" fmla="val 3310"/>
            </a:avLst>
          </a:prstGeom>
        </p:spPr>
        <p:style>
          <a:lnRef idx="2">
            <a:schemeClr val="accent3"/>
          </a:lnRef>
          <a:fillRef idx="1">
            <a:schemeClr val="lt1"/>
          </a:fillRef>
          <a:effectRef idx="0">
            <a:schemeClr val="accent3"/>
          </a:effectRef>
          <a:fontRef idx="minor">
            <a:schemeClr val="dk1"/>
          </a:fontRef>
        </p:style>
        <p:txBody>
          <a:bodyPr anchor="ctr"/>
          <a:lstStyle/>
          <a:p>
            <a:pPr marL="285750" indent="-285750" eaLnBrk="1" fontAlgn="auto" hangingPunct="1">
              <a:spcBef>
                <a:spcPts val="0"/>
              </a:spcBef>
              <a:spcAft>
                <a:spcPts val="0"/>
              </a:spcAft>
              <a:buFont typeface="Wingdings" panose="05000000000000000000" pitchFamily="2" charset="2"/>
              <a:buChar char="l"/>
              <a:defRPr/>
            </a:pPr>
            <a:r>
              <a:rPr lang="zh-CN" altLang="en-US" dirty="0">
                <a:sym typeface="Arial" panose="020B0604020202020204" pitchFamily="34" charset="0"/>
              </a:rPr>
              <a:t>按尺码自动发放适合每个医护人员的手术服</a:t>
            </a:r>
            <a:endParaRPr lang="en-US" altLang="zh-CN" dirty="0">
              <a:sym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l"/>
              <a:defRPr/>
            </a:pPr>
            <a:endParaRPr lang="en-US" altLang="zh-CN" dirty="0">
              <a:sym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l"/>
              <a:defRPr/>
            </a:pPr>
            <a:r>
              <a:rPr lang="zh-CN" altLang="zh-CN" kern="0" dirty="0">
                <a:latin typeface="微软雅黑" panose="020B0503020204020204" pitchFamily="34" charset="-122"/>
              </a:rPr>
              <a:t>自动回收使用过的手术服</a:t>
            </a:r>
            <a:r>
              <a:rPr lang="zh-CN" altLang="en-US" kern="0" dirty="0">
                <a:latin typeface="微软雅黑" panose="020B0503020204020204" pitchFamily="34" charset="-122"/>
              </a:rPr>
              <a:t>；</a:t>
            </a:r>
            <a:r>
              <a:rPr lang="zh-CN" altLang="zh-CN" kern="0" dirty="0">
                <a:latin typeface="微软雅黑" panose="020B0503020204020204" pitchFamily="34" charset="-122"/>
              </a:rPr>
              <a:t>自动记录未归还的手术服和</a:t>
            </a:r>
            <a:r>
              <a:rPr lang="zh-CN" altLang="en-US" kern="0" dirty="0">
                <a:latin typeface="微软雅黑" panose="020B0503020204020204" pitchFamily="34" charset="-122"/>
              </a:rPr>
              <a:t>消毒</a:t>
            </a:r>
            <a:r>
              <a:rPr lang="zh-CN" altLang="zh-CN" kern="0" dirty="0">
                <a:latin typeface="微软雅黑" panose="020B0503020204020204" pitchFamily="34" charset="-122"/>
              </a:rPr>
              <a:t>鞋</a:t>
            </a:r>
            <a:endParaRPr lang="en-US" altLang="zh-CN" kern="0" dirty="0">
              <a:latin typeface="微软雅黑" panose="020B0503020204020204" pitchFamily="34" charset="-122"/>
            </a:endParaRPr>
          </a:p>
          <a:p>
            <a:pPr marL="285750" indent="-285750" eaLnBrk="1" fontAlgn="auto" hangingPunct="1">
              <a:spcBef>
                <a:spcPts val="0"/>
              </a:spcBef>
              <a:spcAft>
                <a:spcPts val="0"/>
              </a:spcAft>
              <a:buFont typeface="Wingdings" panose="05000000000000000000" pitchFamily="2" charset="2"/>
              <a:buChar char="l"/>
              <a:defRPr/>
            </a:pPr>
            <a:endParaRPr lang="en-US" altLang="zh-CN" dirty="0">
              <a:sym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l"/>
              <a:defRPr/>
            </a:pPr>
            <a:r>
              <a:rPr lang="zh-CN" altLang="zh-CN" kern="0" dirty="0">
                <a:latin typeface="微软雅黑" panose="020B0503020204020204" pitchFamily="34" charset="-122"/>
              </a:rPr>
              <a:t>自动分配个人存衣（物）柜</a:t>
            </a:r>
            <a:r>
              <a:rPr lang="zh-CN" altLang="en-US" kern="0" dirty="0">
                <a:latin typeface="微软雅黑" panose="020B0503020204020204" pitchFamily="34" charset="-122"/>
              </a:rPr>
              <a:t>，多重开门方式，防止丢失或忘记门卡</a:t>
            </a:r>
            <a:endParaRPr lang="en-US" altLang="zh-CN" kern="0" dirty="0">
              <a:latin typeface="微软雅黑" panose="020B0503020204020204" pitchFamily="34" charset="-122"/>
            </a:endParaRPr>
          </a:p>
          <a:p>
            <a:pPr marL="285750" indent="-285750" eaLnBrk="1" fontAlgn="auto" hangingPunct="1">
              <a:spcBef>
                <a:spcPts val="0"/>
              </a:spcBef>
              <a:spcAft>
                <a:spcPts val="0"/>
              </a:spcAft>
              <a:buFont typeface="Wingdings" panose="05000000000000000000" pitchFamily="2" charset="2"/>
              <a:buChar char="l"/>
              <a:defRPr/>
            </a:pPr>
            <a:endParaRPr lang="en-US" altLang="zh-CN" kern="0" dirty="0">
              <a:latin typeface="微软雅黑" panose="020B0503020204020204" pitchFamily="34" charset="-122"/>
            </a:endParaRPr>
          </a:p>
          <a:p>
            <a:pPr marL="285750" indent="-285750" eaLnBrk="1" fontAlgn="auto" hangingPunct="1">
              <a:spcBef>
                <a:spcPts val="0"/>
              </a:spcBef>
              <a:spcAft>
                <a:spcPts val="0"/>
              </a:spcAft>
              <a:buFont typeface="Wingdings" panose="05000000000000000000" pitchFamily="2" charset="2"/>
              <a:buChar char="l"/>
              <a:defRPr/>
            </a:pPr>
            <a:r>
              <a:rPr lang="zh-CN" altLang="en-US" kern="0" dirty="0">
                <a:latin typeface="微软雅黑" panose="020B0503020204020204" pitchFamily="34" charset="-122"/>
              </a:rPr>
              <a:t>自助发放消毒拖鞋，消毒和未消毒存放位置隔离，自带除臭杀菌功能消毒，防止二次污染</a:t>
            </a:r>
            <a:endParaRPr lang="en-US" altLang="zh-CN" kern="0" dirty="0">
              <a:latin typeface="微软雅黑" panose="020B0503020204020204" pitchFamily="34" charset="-122"/>
            </a:endParaRPr>
          </a:p>
          <a:p>
            <a:pPr marL="285750" indent="-285750" eaLnBrk="1" fontAlgn="auto" hangingPunct="1">
              <a:spcBef>
                <a:spcPts val="0"/>
              </a:spcBef>
              <a:spcAft>
                <a:spcPts val="0"/>
              </a:spcAft>
              <a:buFont typeface="Wingdings" panose="05000000000000000000" pitchFamily="2" charset="2"/>
              <a:buChar char="l"/>
              <a:defRPr/>
            </a:pPr>
            <a:endParaRPr lang="en-US" altLang="zh-CN" kern="0" dirty="0">
              <a:latin typeface="微软雅黑" panose="020B0503020204020204" pitchFamily="34" charset="-122"/>
              <a:sym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l"/>
              <a:defRPr/>
            </a:pPr>
            <a:r>
              <a:rPr lang="zh-CN" altLang="en-US" kern="0" dirty="0">
                <a:latin typeface="微软雅黑" panose="020B0503020204020204" pitchFamily="34" charset="-122"/>
                <a:sym typeface="Arial" panose="020B0604020202020204" pitchFamily="34" charset="0"/>
              </a:rPr>
              <a:t>门禁整体联动控制，无排班信息医生无法进入手术室准备室、手术室等区域。</a:t>
            </a:r>
            <a:endParaRPr lang="en-US" altLang="zh-CN" dirty="0">
              <a:sym typeface="Arial" panose="020B0604020202020204" pitchFamily="34" charset="0"/>
            </a:endParaRPr>
          </a:p>
        </p:txBody>
      </p:sp>
      <p:sp>
        <p:nvSpPr>
          <p:cNvPr id="7" name="圆角矩形 6"/>
          <p:cNvSpPr/>
          <p:nvPr/>
        </p:nvSpPr>
        <p:spPr>
          <a:xfrm>
            <a:off x="1082675" y="1316038"/>
            <a:ext cx="1728788" cy="6937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zh-CN" altLang="en-US" dirty="0"/>
              <a:t>丰富的人员身份识别方式</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9788" y="1292225"/>
            <a:ext cx="641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336675"/>
            <a:ext cx="5381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1000" y="1343025"/>
            <a:ext cx="5286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58188" y="1333500"/>
            <a:ext cx="5445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8"/>
          <p:cNvSpPr>
            <a:spLocks noGrp="1"/>
          </p:cNvSpPr>
          <p:nvPr>
            <p:ph type="title"/>
          </p:nvPr>
        </p:nvSpPr>
        <p:spPr/>
        <p:txBody>
          <a:bodyPr/>
          <a:lstStyle/>
          <a:p>
            <a:pPr>
              <a:defRPr/>
            </a:pPr>
            <a:r>
              <a:rPr lang="zh-CN" altLang="en-US" dirty="0" smtClean="0"/>
              <a:t>手术室行为管理</a:t>
            </a:r>
            <a:r>
              <a:rPr lang="en-US" altLang="zh-CN" dirty="0" smtClean="0"/>
              <a:t>|</a:t>
            </a:r>
            <a:r>
              <a:rPr lang="zh-CN" altLang="en-US" sz="2000" dirty="0" smtClean="0"/>
              <a:t>系统特点</a:t>
            </a:r>
            <a:br>
              <a:rPr lang="zh-CN" altLang="en-US" sz="2000" dirty="0" smtClean="0"/>
            </a:br>
            <a:endParaRPr lang="zh-CN" altLang="en-US"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nodeType="afterGroup">
                            <p:stCondLst>
                              <p:cond delay="1000"/>
                            </p:stCondLst>
                            <p:childTnLst>
                              <p:par>
                                <p:cTn id="28" presetID="2" presetClass="entr" presetSubtype="4" fill="hold" nodeType="after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 calcmode="lin" valueType="num">
                                      <p:cBhvr additive="base">
                                        <p:cTn id="30"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p:cNvGrpSpPr>
          <p:nvPr/>
        </p:nvGrpSpPr>
        <p:grpSpPr bwMode="auto">
          <a:xfrm>
            <a:off x="669925" y="1238250"/>
            <a:ext cx="10887075" cy="5251450"/>
            <a:chOff x="669925" y="1238250"/>
            <a:chExt cx="10887075" cy="5251090"/>
          </a:xfrm>
        </p:grpSpPr>
        <p:sp>
          <p:nvSpPr>
            <p:cNvPr id="4" name="îsḻïḓe">
              <a:extLst>
                <a:ext uri="{FF2B5EF4-FFF2-40B4-BE49-F238E27FC236}">
                  <a16:creationId xmlns:a16="http://schemas.microsoft.com/office/drawing/2014/main" id="{3453A1C7-7477-4596-AA9A-5589EF7DF2B7}"/>
                </a:ext>
              </a:extLst>
            </p:cNvPr>
            <p:cNvSpPr/>
            <p:nvPr/>
          </p:nvSpPr>
          <p:spPr>
            <a:xfrm>
              <a:off x="4163998" y="3038328"/>
              <a:ext cx="3904914" cy="3451012"/>
            </a:xfrm>
            <a:prstGeom prst="ellipse">
              <a:avLst/>
            </a:prstGeom>
            <a:gradFill>
              <a:gsLst>
                <a:gs pos="26000">
                  <a:schemeClr val="accent1">
                    <a:lumMod val="0"/>
                    <a:lumOff val="100000"/>
                    <a:alpha val="0"/>
                  </a:schemeClr>
                </a:gs>
                <a:gs pos="100000">
                  <a:schemeClr val="bg1">
                    <a:lumMod val="85000"/>
                    <a:alpha val="48000"/>
                  </a:schemeClr>
                </a:gs>
              </a:gsLst>
              <a:lin ang="16200000" scaled="1"/>
            </a:gradFill>
            <a:ln w="12700" cap="flat">
              <a:noFill/>
              <a:miter lim="400000"/>
            </a:ln>
            <a:effectLst/>
          </p:spPr>
          <p:txBody>
            <a:bodyPr anchor="ctr"/>
            <a:lstStyle/>
            <a:p>
              <a:pPr algn="ctr">
                <a:defRPr/>
              </a:pPr>
              <a:endParaRPr>
                <a:latin typeface="+mn-ea"/>
                <a:ea typeface="+mn-ea"/>
              </a:endParaRPr>
            </a:p>
          </p:txBody>
        </p:sp>
        <p:sp>
          <p:nvSpPr>
            <p:cNvPr id="5" name="iṣḻîḑe">
              <a:extLst>
                <a:ext uri="{FF2B5EF4-FFF2-40B4-BE49-F238E27FC236}">
                  <a16:creationId xmlns:a16="http://schemas.microsoft.com/office/drawing/2014/main" id="{697CE840-E5FE-42E0-A4B0-81D1A802CE25}"/>
                </a:ext>
              </a:extLst>
            </p:cNvPr>
            <p:cNvSpPr/>
            <p:nvPr/>
          </p:nvSpPr>
          <p:spPr>
            <a:xfrm>
              <a:off x="4866023" y="3454452"/>
              <a:ext cx="2500864" cy="2503256"/>
            </a:xfrm>
            <a:prstGeom prst="ellipse">
              <a:avLst/>
            </a:prstGeom>
            <a:blipFill>
              <a:blip r:embed="rId3"/>
              <a:srcRect/>
              <a:stretch>
                <a:fillRect l="-19504" r="-19306"/>
              </a:stretch>
            </a:blipFill>
            <a:ln w="57150">
              <a:solidFill>
                <a:schemeClr val="bg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dirty="0">
                <a:latin typeface="+mn-ea"/>
              </a:endParaRPr>
            </a:p>
          </p:txBody>
        </p:sp>
        <p:sp>
          <p:nvSpPr>
            <p:cNvPr id="6" name="ïṡḻîḍê">
              <a:extLst>
                <a:ext uri="{FF2B5EF4-FFF2-40B4-BE49-F238E27FC236}">
                  <a16:creationId xmlns:a16="http://schemas.microsoft.com/office/drawing/2014/main" id="{45C0CE46-EA0D-4B93-914E-A0319727741B}"/>
                </a:ext>
              </a:extLst>
            </p:cNvPr>
            <p:cNvSpPr/>
            <p:nvPr/>
          </p:nvSpPr>
          <p:spPr>
            <a:xfrm>
              <a:off x="3927475" y="2579596"/>
              <a:ext cx="4368800" cy="2184250"/>
            </a:xfrm>
            <a:custGeom>
              <a:avLst/>
              <a:gdLst>
                <a:gd name="connsiteX0" fmla="*/ 2184336 w 4368695"/>
                <a:gd name="connsiteY0" fmla="*/ 0 h 2184916"/>
                <a:gd name="connsiteX1" fmla="*/ 2238431 w 4368695"/>
                <a:gd name="connsiteY1" fmla="*/ 708 h 2184916"/>
                <a:gd name="connsiteX2" fmla="*/ 2238366 w 4368695"/>
                <a:gd name="connsiteY2" fmla="*/ 3340 h 2184916"/>
                <a:gd name="connsiteX3" fmla="*/ 2369596 w 4368695"/>
                <a:gd name="connsiteY3" fmla="*/ 7665 h 2184916"/>
                <a:gd name="connsiteX4" fmla="*/ 4368386 w 4368695"/>
                <a:gd name="connsiteY4" fmla="*/ 2146622 h 2184916"/>
                <a:gd name="connsiteX5" fmla="*/ 4368695 w 4368695"/>
                <a:gd name="connsiteY5" fmla="*/ 2184916 h 2184916"/>
                <a:gd name="connsiteX6" fmla="*/ 4273926 w 4368695"/>
                <a:gd name="connsiteY6" fmla="*/ 2178483 h 2184916"/>
                <a:gd name="connsiteX7" fmla="*/ 2398019 w 4368695"/>
                <a:gd name="connsiteY7" fmla="*/ 99116 h 2184916"/>
                <a:gd name="connsiteX8" fmla="*/ 2236184 w 4368695"/>
                <a:gd name="connsiteY8" fmla="*/ 90942 h 2184916"/>
                <a:gd name="connsiteX9" fmla="*/ 2236151 w 4368695"/>
                <a:gd name="connsiteY9" fmla="*/ 92252 h 2184916"/>
                <a:gd name="connsiteX10" fmla="*/ 92335 w 4368695"/>
                <a:gd name="connsiteY10" fmla="*/ 2133126 h 2184916"/>
                <a:gd name="connsiteX11" fmla="*/ 91610 w 4368695"/>
                <a:gd name="connsiteY11" fmla="*/ 2184916 h 2184916"/>
                <a:gd name="connsiteX12" fmla="*/ 0 w 4368695"/>
                <a:gd name="connsiteY12" fmla="*/ 2184916 h 2184916"/>
                <a:gd name="connsiteX13" fmla="*/ 1961001 w 4368695"/>
                <a:gd name="connsiteY13" fmla="*/ 11281 h 2184916"/>
                <a:gd name="connsiteX14" fmla="*/ 2146132 w 4368695"/>
                <a:gd name="connsiteY14" fmla="*/ 1930 h 2184916"/>
                <a:gd name="connsiteX15" fmla="*/ 2146101 w 4368695"/>
                <a:gd name="connsiteY15" fmla="*/ 299 h 2184916"/>
                <a:gd name="connsiteX16" fmla="*/ 2165654 w 4368695"/>
                <a:gd name="connsiteY16" fmla="*/ 944 h 21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695" h="2184916">
                  <a:moveTo>
                    <a:pt x="2184336" y="0"/>
                  </a:moveTo>
                  <a:cubicBezTo>
                    <a:pt x="2202368" y="0"/>
                    <a:pt x="2220399" y="202"/>
                    <a:pt x="2238431" y="708"/>
                  </a:cubicBezTo>
                  <a:lnTo>
                    <a:pt x="2238366" y="3340"/>
                  </a:lnTo>
                  <a:lnTo>
                    <a:pt x="2369596" y="7665"/>
                  </a:lnTo>
                  <a:cubicBezTo>
                    <a:pt x="3472831" y="100237"/>
                    <a:pt x="4348514" y="1015502"/>
                    <a:pt x="4368386" y="2146622"/>
                  </a:cubicBezTo>
                  <a:cubicBezTo>
                    <a:pt x="4368592" y="2159387"/>
                    <a:pt x="4368695" y="2172151"/>
                    <a:pt x="4368695" y="2184916"/>
                  </a:cubicBezTo>
                  <a:lnTo>
                    <a:pt x="4273926" y="2178483"/>
                  </a:lnTo>
                  <a:cubicBezTo>
                    <a:pt x="4273926" y="1096188"/>
                    <a:pt x="3451668" y="206144"/>
                    <a:pt x="2398019" y="99116"/>
                  </a:cubicBezTo>
                  <a:lnTo>
                    <a:pt x="2236184" y="90942"/>
                  </a:lnTo>
                  <a:lnTo>
                    <a:pt x="2236151" y="92252"/>
                  </a:lnTo>
                  <a:cubicBezTo>
                    <a:pt x="1080769" y="63626"/>
                    <a:pt x="120938" y="977345"/>
                    <a:pt x="92335" y="2133126"/>
                  </a:cubicBezTo>
                  <a:cubicBezTo>
                    <a:pt x="91921" y="2150322"/>
                    <a:pt x="91610" y="2167619"/>
                    <a:pt x="91610" y="2184916"/>
                  </a:cubicBezTo>
                  <a:lnTo>
                    <a:pt x="0" y="2184916"/>
                  </a:lnTo>
                  <a:cubicBezTo>
                    <a:pt x="0" y="1053672"/>
                    <a:pt x="859541" y="123174"/>
                    <a:pt x="1961001" y="11281"/>
                  </a:cubicBezTo>
                  <a:lnTo>
                    <a:pt x="2146132" y="1930"/>
                  </a:lnTo>
                  <a:lnTo>
                    <a:pt x="2146101" y="299"/>
                  </a:lnTo>
                  <a:lnTo>
                    <a:pt x="2165654" y="944"/>
                  </a:lnTo>
                  <a:close/>
                </a:path>
              </a:pathLst>
            </a:custGeom>
            <a:solidFill>
              <a:schemeClr val="bg1">
                <a:lumMod val="85000"/>
              </a:schemeClr>
            </a:solidFill>
            <a:ln w="12700" cap="flat">
              <a:noFill/>
              <a:miter lim="400000"/>
            </a:ln>
            <a:effectLst/>
          </p:spPr>
          <p:txBody>
            <a:bodyPr anchor="ctr"/>
            <a:lstStyle/>
            <a:p>
              <a:pPr algn="ctr">
                <a:defRPr/>
              </a:pPr>
              <a:endParaRPr>
                <a:latin typeface="+mn-ea"/>
                <a:ea typeface="+mn-ea"/>
              </a:endParaRPr>
            </a:p>
          </p:txBody>
        </p:sp>
        <p:sp>
          <p:nvSpPr>
            <p:cNvPr id="7" name="îṧľíḋe">
              <a:extLst>
                <a:ext uri="{FF2B5EF4-FFF2-40B4-BE49-F238E27FC236}">
                  <a16:creationId xmlns:a16="http://schemas.microsoft.com/office/drawing/2014/main" id="{16B928AC-BF2C-4D00-8548-BBCF8C759E98}"/>
                </a:ext>
              </a:extLst>
            </p:cNvPr>
            <p:cNvSpPr/>
            <p:nvPr/>
          </p:nvSpPr>
          <p:spPr>
            <a:xfrm>
              <a:off x="3530600" y="4336838"/>
              <a:ext cx="852488" cy="854016"/>
            </a:xfrm>
            <a:prstGeom prst="ellipse">
              <a:avLst/>
            </a:prstGeom>
            <a:solidFill>
              <a:schemeClr val="bg1"/>
            </a:solidFill>
            <a:ln w="19050" cap="flat" cmpd="sng" algn="ctr">
              <a:solidFill>
                <a:srgbClr val="D9D9D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mn-ea"/>
              </a:endParaRPr>
            </a:p>
          </p:txBody>
        </p:sp>
        <p:sp>
          <p:nvSpPr>
            <p:cNvPr id="33" name="iśľîḋe">
              <a:extLst>
                <a:ext uri="{FF2B5EF4-FFF2-40B4-BE49-F238E27FC236}">
                  <a16:creationId xmlns:a16="http://schemas.microsoft.com/office/drawing/2014/main" id="{58B00AFD-872D-4218-AC2D-7A9F9E5B7DA0}"/>
                </a:ext>
              </a:extLst>
            </p:cNvPr>
            <p:cNvSpPr/>
            <p:nvPr/>
          </p:nvSpPr>
          <p:spPr bwMode="auto">
            <a:xfrm>
              <a:off x="3709988" y="4579709"/>
              <a:ext cx="493712" cy="366687"/>
            </a:xfrm>
            <a:custGeom>
              <a:avLst/>
              <a:gdLst>
                <a:gd name="connsiteX0" fmla="*/ 87166 w 569431"/>
                <a:gd name="connsiteY0" fmla="*/ 225085 h 422900"/>
                <a:gd name="connsiteX1" fmla="*/ 94699 w 569431"/>
                <a:gd name="connsiteY1" fmla="*/ 226160 h 422900"/>
                <a:gd name="connsiteX2" fmla="*/ 138820 w 569431"/>
                <a:gd name="connsiteY2" fmla="*/ 285290 h 422900"/>
                <a:gd name="connsiteX3" fmla="*/ 171103 w 569431"/>
                <a:gd name="connsiteY3" fmla="*/ 258413 h 422900"/>
                <a:gd name="connsiteX4" fmla="*/ 172179 w 569431"/>
                <a:gd name="connsiteY4" fmla="*/ 258413 h 422900"/>
                <a:gd name="connsiteX5" fmla="*/ 204463 w 569431"/>
                <a:gd name="connsiteY5" fmla="*/ 285290 h 422900"/>
                <a:gd name="connsiteX6" fmla="*/ 248584 w 569431"/>
                <a:gd name="connsiteY6" fmla="*/ 226160 h 422900"/>
                <a:gd name="connsiteX7" fmla="*/ 256117 w 569431"/>
                <a:gd name="connsiteY7" fmla="*/ 225085 h 422900"/>
                <a:gd name="connsiteX8" fmla="*/ 343283 w 569431"/>
                <a:gd name="connsiteY8" fmla="*/ 422900 h 422900"/>
                <a:gd name="connsiteX9" fmla="*/ 172179 w 569431"/>
                <a:gd name="connsiteY9" fmla="*/ 422900 h 422900"/>
                <a:gd name="connsiteX10" fmla="*/ 0 w 569431"/>
                <a:gd name="connsiteY10" fmla="*/ 422900 h 422900"/>
                <a:gd name="connsiteX11" fmla="*/ 87166 w 569431"/>
                <a:gd name="connsiteY11" fmla="*/ 225085 h 422900"/>
                <a:gd name="connsiteX12" fmla="*/ 498370 w 569431"/>
                <a:gd name="connsiteY12" fmla="*/ 207981 h 422900"/>
                <a:gd name="connsiteX13" fmla="*/ 569431 w 569431"/>
                <a:gd name="connsiteY13" fmla="*/ 368095 h 422900"/>
                <a:gd name="connsiteX14" fmla="*/ 429463 w 569431"/>
                <a:gd name="connsiteY14" fmla="*/ 369170 h 422900"/>
                <a:gd name="connsiteX15" fmla="*/ 351942 w 569431"/>
                <a:gd name="connsiteY15" fmla="*/ 369170 h 422900"/>
                <a:gd name="connsiteX16" fmla="*/ 336868 w 569431"/>
                <a:gd name="connsiteY16" fmla="*/ 298247 h 422900"/>
                <a:gd name="connsiteX17" fmla="*/ 314258 w 569431"/>
                <a:gd name="connsiteY17" fmla="*/ 253114 h 422900"/>
                <a:gd name="connsiteX18" fmla="*/ 361632 w 569431"/>
                <a:gd name="connsiteY18" fmla="*/ 209056 h 422900"/>
                <a:gd name="connsiteX19" fmla="*/ 367015 w 569431"/>
                <a:gd name="connsiteY19" fmla="*/ 209056 h 422900"/>
                <a:gd name="connsiteX20" fmla="*/ 402546 w 569431"/>
                <a:gd name="connsiteY20" fmla="*/ 257412 h 422900"/>
                <a:gd name="connsiteX21" fmla="*/ 429463 w 569431"/>
                <a:gd name="connsiteY21" fmla="*/ 235920 h 422900"/>
                <a:gd name="connsiteX22" fmla="*/ 456380 w 569431"/>
                <a:gd name="connsiteY22" fmla="*/ 256338 h 422900"/>
                <a:gd name="connsiteX23" fmla="*/ 491910 w 569431"/>
                <a:gd name="connsiteY23" fmla="*/ 209056 h 422900"/>
                <a:gd name="connsiteX24" fmla="*/ 498370 w 569431"/>
                <a:gd name="connsiteY24" fmla="*/ 207981 h 422900"/>
                <a:gd name="connsiteX25" fmla="*/ 411120 w 569431"/>
                <a:gd name="connsiteY25" fmla="*/ 87617 h 422900"/>
                <a:gd name="connsiteX26" fmla="*/ 352955 w 569431"/>
                <a:gd name="connsiteY26" fmla="*/ 115563 h 422900"/>
                <a:gd name="connsiteX27" fmla="*/ 352955 w 569431"/>
                <a:gd name="connsiteY27" fmla="*/ 122013 h 422900"/>
                <a:gd name="connsiteX28" fmla="*/ 430508 w 569431"/>
                <a:gd name="connsiteY28" fmla="*/ 210152 h 422900"/>
                <a:gd name="connsiteX29" fmla="*/ 509138 w 569431"/>
                <a:gd name="connsiteY29" fmla="*/ 122013 h 422900"/>
                <a:gd name="connsiteX30" fmla="*/ 509138 w 569431"/>
                <a:gd name="connsiteY30" fmla="*/ 116638 h 422900"/>
                <a:gd name="connsiteX31" fmla="*/ 411120 w 569431"/>
                <a:gd name="connsiteY31" fmla="*/ 87617 h 422900"/>
                <a:gd name="connsiteX32" fmla="*/ 148561 w 569431"/>
                <a:gd name="connsiteY32" fmla="*/ 76776 h 422900"/>
                <a:gd name="connsiteX33" fmla="*/ 77567 w 569431"/>
                <a:gd name="connsiteY33" fmla="*/ 111183 h 422900"/>
                <a:gd name="connsiteX34" fmla="*/ 77567 w 569431"/>
                <a:gd name="connsiteY34" fmla="*/ 118710 h 422900"/>
                <a:gd name="connsiteX35" fmla="*/ 172226 w 569431"/>
                <a:gd name="connsiteY35" fmla="*/ 227308 h 422900"/>
                <a:gd name="connsiteX36" fmla="*/ 269037 w 569431"/>
                <a:gd name="connsiteY36" fmla="*/ 118710 h 422900"/>
                <a:gd name="connsiteX37" fmla="*/ 269037 w 569431"/>
                <a:gd name="connsiteY37" fmla="*/ 112258 h 422900"/>
                <a:gd name="connsiteX38" fmla="*/ 148561 w 569431"/>
                <a:gd name="connsiteY38" fmla="*/ 76776 h 422900"/>
                <a:gd name="connsiteX39" fmla="*/ 444241 w 569431"/>
                <a:gd name="connsiteY39" fmla="*/ 25677 h 422900"/>
                <a:gd name="connsiteX40" fmla="*/ 485441 w 569431"/>
                <a:gd name="connsiteY40" fmla="*/ 36023 h 422900"/>
                <a:gd name="connsiteX41" fmla="*/ 520986 w 569431"/>
                <a:gd name="connsiteY41" fmla="*/ 112339 h 422900"/>
                <a:gd name="connsiteX42" fmla="*/ 520986 w 569431"/>
                <a:gd name="connsiteY42" fmla="*/ 114488 h 422900"/>
                <a:gd name="connsiteX43" fmla="*/ 526372 w 569431"/>
                <a:gd name="connsiteY43" fmla="*/ 124162 h 422900"/>
                <a:gd name="connsiteX44" fmla="*/ 525295 w 569431"/>
                <a:gd name="connsiteY44" fmla="*/ 139211 h 422900"/>
                <a:gd name="connsiteX45" fmla="*/ 517755 w 569431"/>
                <a:gd name="connsiteY45" fmla="*/ 146735 h 422900"/>
                <a:gd name="connsiteX46" fmla="*/ 430508 w 569431"/>
                <a:gd name="connsiteY46" fmla="*/ 221976 h 422900"/>
                <a:gd name="connsiteX47" fmla="*/ 344338 w 569431"/>
                <a:gd name="connsiteY47" fmla="*/ 146735 h 422900"/>
                <a:gd name="connsiteX48" fmla="*/ 335721 w 569431"/>
                <a:gd name="connsiteY48" fmla="*/ 139211 h 422900"/>
                <a:gd name="connsiteX49" fmla="*/ 334644 w 569431"/>
                <a:gd name="connsiteY49" fmla="*/ 123087 h 422900"/>
                <a:gd name="connsiteX50" fmla="*/ 341107 w 569431"/>
                <a:gd name="connsiteY50" fmla="*/ 114488 h 422900"/>
                <a:gd name="connsiteX51" fmla="*/ 341107 w 569431"/>
                <a:gd name="connsiteY51" fmla="*/ 112339 h 422900"/>
                <a:gd name="connsiteX52" fmla="*/ 393886 w 569431"/>
                <a:gd name="connsiteY52" fmla="*/ 36023 h 422900"/>
                <a:gd name="connsiteX53" fmla="*/ 404657 w 569431"/>
                <a:gd name="connsiteY53" fmla="*/ 36023 h 422900"/>
                <a:gd name="connsiteX54" fmla="*/ 411120 w 569431"/>
                <a:gd name="connsiteY54" fmla="*/ 30648 h 422900"/>
                <a:gd name="connsiteX55" fmla="*/ 444241 w 569431"/>
                <a:gd name="connsiteY55" fmla="*/ 25677 h 422900"/>
                <a:gd name="connsiteX56" fmla="*/ 189437 w 569431"/>
                <a:gd name="connsiteY56" fmla="*/ 166 h 422900"/>
                <a:gd name="connsiteX57" fmla="*/ 239994 w 569431"/>
                <a:gd name="connsiteY57" fmla="*/ 12262 h 422900"/>
                <a:gd name="connsiteX58" fmla="*/ 283020 w 569431"/>
                <a:gd name="connsiteY58" fmla="*/ 106882 h 422900"/>
                <a:gd name="connsiteX59" fmla="*/ 284096 w 569431"/>
                <a:gd name="connsiteY59" fmla="*/ 110108 h 422900"/>
                <a:gd name="connsiteX60" fmla="*/ 290550 w 569431"/>
                <a:gd name="connsiteY60" fmla="*/ 120860 h 422900"/>
                <a:gd name="connsiteX61" fmla="*/ 289475 w 569431"/>
                <a:gd name="connsiteY61" fmla="*/ 140214 h 422900"/>
                <a:gd name="connsiteX62" fmla="*/ 279793 w 569431"/>
                <a:gd name="connsiteY62" fmla="*/ 149891 h 422900"/>
                <a:gd name="connsiteX63" fmla="*/ 172226 w 569431"/>
                <a:gd name="connsiteY63" fmla="*/ 242361 h 422900"/>
                <a:gd name="connsiteX64" fmla="*/ 66810 w 569431"/>
                <a:gd name="connsiteY64" fmla="*/ 148816 h 422900"/>
                <a:gd name="connsiteX65" fmla="*/ 56053 w 569431"/>
                <a:gd name="connsiteY65" fmla="*/ 139139 h 422900"/>
                <a:gd name="connsiteX66" fmla="*/ 54978 w 569431"/>
                <a:gd name="connsiteY66" fmla="*/ 120860 h 422900"/>
                <a:gd name="connsiteX67" fmla="*/ 62507 w 569431"/>
                <a:gd name="connsiteY67" fmla="*/ 109033 h 422900"/>
                <a:gd name="connsiteX68" fmla="*/ 62507 w 569431"/>
                <a:gd name="connsiteY68" fmla="*/ 105807 h 422900"/>
                <a:gd name="connsiteX69" fmla="*/ 128123 w 569431"/>
                <a:gd name="connsiteY69" fmla="*/ 12262 h 422900"/>
                <a:gd name="connsiteX70" fmla="*/ 141031 w 569431"/>
                <a:gd name="connsiteY70" fmla="*/ 13337 h 422900"/>
                <a:gd name="connsiteX71" fmla="*/ 148561 w 569431"/>
                <a:gd name="connsiteY71" fmla="*/ 5811 h 422900"/>
                <a:gd name="connsiteX72" fmla="*/ 189437 w 569431"/>
                <a:gd name="connsiteY72" fmla="*/ 166 h 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69431" h="422900">
                  <a:moveTo>
                    <a:pt x="87166" y="225085"/>
                  </a:moveTo>
                  <a:cubicBezTo>
                    <a:pt x="90394" y="225085"/>
                    <a:pt x="92546" y="225085"/>
                    <a:pt x="94699" y="226160"/>
                  </a:cubicBezTo>
                  <a:lnTo>
                    <a:pt x="138820" y="285290"/>
                  </a:lnTo>
                  <a:lnTo>
                    <a:pt x="171103" y="258413"/>
                  </a:lnTo>
                  <a:lnTo>
                    <a:pt x="172179" y="258413"/>
                  </a:lnTo>
                  <a:lnTo>
                    <a:pt x="204463" y="285290"/>
                  </a:lnTo>
                  <a:lnTo>
                    <a:pt x="248584" y="226160"/>
                  </a:lnTo>
                  <a:cubicBezTo>
                    <a:pt x="250736" y="225085"/>
                    <a:pt x="252889" y="225085"/>
                    <a:pt x="256117" y="225085"/>
                  </a:cubicBezTo>
                  <a:cubicBezTo>
                    <a:pt x="337903" y="236911"/>
                    <a:pt x="343283" y="422900"/>
                    <a:pt x="343283" y="422900"/>
                  </a:cubicBezTo>
                  <a:lnTo>
                    <a:pt x="172179" y="422900"/>
                  </a:lnTo>
                  <a:lnTo>
                    <a:pt x="0" y="422900"/>
                  </a:lnTo>
                  <a:cubicBezTo>
                    <a:pt x="0" y="422900"/>
                    <a:pt x="5380" y="236911"/>
                    <a:pt x="87166" y="225085"/>
                  </a:cubicBezTo>
                  <a:close/>
                  <a:moveTo>
                    <a:pt x="498370" y="207981"/>
                  </a:moveTo>
                  <a:cubicBezTo>
                    <a:pt x="565124" y="217652"/>
                    <a:pt x="569431" y="368095"/>
                    <a:pt x="569431" y="368095"/>
                  </a:cubicBezTo>
                  <a:lnTo>
                    <a:pt x="429463" y="369170"/>
                  </a:lnTo>
                  <a:lnTo>
                    <a:pt x="351942" y="369170"/>
                  </a:lnTo>
                  <a:cubicBezTo>
                    <a:pt x="348712" y="345529"/>
                    <a:pt x="344405" y="317590"/>
                    <a:pt x="336868" y="298247"/>
                  </a:cubicBezTo>
                  <a:cubicBezTo>
                    <a:pt x="329332" y="277830"/>
                    <a:pt x="320718" y="262785"/>
                    <a:pt x="314258" y="253114"/>
                  </a:cubicBezTo>
                  <a:cubicBezTo>
                    <a:pt x="325025" y="229473"/>
                    <a:pt x="340098" y="211205"/>
                    <a:pt x="361632" y="209056"/>
                  </a:cubicBezTo>
                  <a:cubicBezTo>
                    <a:pt x="363785" y="207981"/>
                    <a:pt x="365939" y="209056"/>
                    <a:pt x="367015" y="209056"/>
                  </a:cubicBezTo>
                  <a:lnTo>
                    <a:pt x="402546" y="257412"/>
                  </a:lnTo>
                  <a:lnTo>
                    <a:pt x="429463" y="235920"/>
                  </a:lnTo>
                  <a:lnTo>
                    <a:pt x="456380" y="256338"/>
                  </a:lnTo>
                  <a:lnTo>
                    <a:pt x="491910" y="209056"/>
                  </a:lnTo>
                  <a:cubicBezTo>
                    <a:pt x="494064" y="207981"/>
                    <a:pt x="496217" y="207981"/>
                    <a:pt x="498370" y="207981"/>
                  </a:cubicBezTo>
                  <a:close/>
                  <a:moveTo>
                    <a:pt x="411120" y="87617"/>
                  </a:moveTo>
                  <a:cubicBezTo>
                    <a:pt x="406811" y="95141"/>
                    <a:pt x="371266" y="109114"/>
                    <a:pt x="352955" y="115563"/>
                  </a:cubicBezTo>
                  <a:cubicBezTo>
                    <a:pt x="352955" y="117713"/>
                    <a:pt x="352955" y="119863"/>
                    <a:pt x="352955" y="122013"/>
                  </a:cubicBezTo>
                  <a:cubicBezTo>
                    <a:pt x="352955" y="163933"/>
                    <a:pt x="386346" y="210152"/>
                    <a:pt x="430508" y="210152"/>
                  </a:cubicBezTo>
                  <a:cubicBezTo>
                    <a:pt x="474670" y="210152"/>
                    <a:pt x="509138" y="162858"/>
                    <a:pt x="509138" y="122013"/>
                  </a:cubicBezTo>
                  <a:cubicBezTo>
                    <a:pt x="509138" y="119863"/>
                    <a:pt x="509138" y="118788"/>
                    <a:pt x="509138" y="116638"/>
                  </a:cubicBezTo>
                  <a:cubicBezTo>
                    <a:pt x="484364" y="113414"/>
                    <a:pt x="427277" y="104815"/>
                    <a:pt x="411120" y="87617"/>
                  </a:cubicBezTo>
                  <a:close/>
                  <a:moveTo>
                    <a:pt x="148561" y="76776"/>
                  </a:moveTo>
                  <a:cubicBezTo>
                    <a:pt x="143183" y="85378"/>
                    <a:pt x="100156" y="102581"/>
                    <a:pt x="77567" y="111183"/>
                  </a:cubicBezTo>
                  <a:cubicBezTo>
                    <a:pt x="77567" y="113334"/>
                    <a:pt x="76491" y="116559"/>
                    <a:pt x="77567" y="118710"/>
                  </a:cubicBezTo>
                  <a:cubicBezTo>
                    <a:pt x="77567" y="170321"/>
                    <a:pt x="117367" y="227308"/>
                    <a:pt x="172226" y="227308"/>
                  </a:cubicBezTo>
                  <a:cubicBezTo>
                    <a:pt x="227085" y="227308"/>
                    <a:pt x="269037" y="169245"/>
                    <a:pt x="269037" y="118710"/>
                  </a:cubicBezTo>
                  <a:cubicBezTo>
                    <a:pt x="269037" y="116559"/>
                    <a:pt x="269037" y="114409"/>
                    <a:pt x="269037" y="112258"/>
                  </a:cubicBezTo>
                  <a:cubicBezTo>
                    <a:pt x="237842" y="109033"/>
                    <a:pt x="167923" y="97205"/>
                    <a:pt x="148561" y="76776"/>
                  </a:cubicBezTo>
                  <a:close/>
                  <a:moveTo>
                    <a:pt x="444241" y="25677"/>
                  </a:moveTo>
                  <a:cubicBezTo>
                    <a:pt x="456898" y="26349"/>
                    <a:pt x="470900" y="29574"/>
                    <a:pt x="485441" y="36023"/>
                  </a:cubicBezTo>
                  <a:cubicBezTo>
                    <a:pt x="513447" y="47846"/>
                    <a:pt x="519909" y="76868"/>
                    <a:pt x="520986" y="112339"/>
                  </a:cubicBezTo>
                  <a:cubicBezTo>
                    <a:pt x="520986" y="113414"/>
                    <a:pt x="520986" y="114488"/>
                    <a:pt x="520986" y="114488"/>
                  </a:cubicBezTo>
                  <a:cubicBezTo>
                    <a:pt x="524218" y="116638"/>
                    <a:pt x="527449" y="119863"/>
                    <a:pt x="526372" y="124162"/>
                  </a:cubicBezTo>
                  <a:lnTo>
                    <a:pt x="525295" y="139211"/>
                  </a:lnTo>
                  <a:cubicBezTo>
                    <a:pt x="525295" y="143510"/>
                    <a:pt x="522064" y="146735"/>
                    <a:pt x="517755" y="146735"/>
                  </a:cubicBezTo>
                  <a:cubicBezTo>
                    <a:pt x="506984" y="186505"/>
                    <a:pt x="473593" y="221976"/>
                    <a:pt x="430508" y="221976"/>
                  </a:cubicBezTo>
                  <a:cubicBezTo>
                    <a:pt x="388500" y="221976"/>
                    <a:pt x="355109" y="186505"/>
                    <a:pt x="344338" y="146735"/>
                  </a:cubicBezTo>
                  <a:cubicBezTo>
                    <a:pt x="340030" y="146735"/>
                    <a:pt x="336798" y="143510"/>
                    <a:pt x="335721" y="139211"/>
                  </a:cubicBezTo>
                  <a:lnTo>
                    <a:pt x="334644" y="123087"/>
                  </a:lnTo>
                  <a:cubicBezTo>
                    <a:pt x="334644" y="118788"/>
                    <a:pt x="336798" y="115563"/>
                    <a:pt x="341107" y="114488"/>
                  </a:cubicBezTo>
                  <a:cubicBezTo>
                    <a:pt x="341107" y="113414"/>
                    <a:pt x="341107" y="112339"/>
                    <a:pt x="341107" y="112339"/>
                  </a:cubicBezTo>
                  <a:cubicBezTo>
                    <a:pt x="338953" y="81167"/>
                    <a:pt x="351878" y="41397"/>
                    <a:pt x="393886" y="36023"/>
                  </a:cubicBezTo>
                  <a:cubicBezTo>
                    <a:pt x="397117" y="34948"/>
                    <a:pt x="403580" y="37097"/>
                    <a:pt x="404657" y="36023"/>
                  </a:cubicBezTo>
                  <a:cubicBezTo>
                    <a:pt x="405734" y="36023"/>
                    <a:pt x="408966" y="31723"/>
                    <a:pt x="411120" y="30648"/>
                  </a:cubicBezTo>
                  <a:cubicBezTo>
                    <a:pt x="420275" y="26886"/>
                    <a:pt x="431585" y="25005"/>
                    <a:pt x="444241" y="25677"/>
                  </a:cubicBezTo>
                  <a:close/>
                  <a:moveTo>
                    <a:pt x="189437" y="166"/>
                  </a:moveTo>
                  <a:cubicBezTo>
                    <a:pt x="204765" y="972"/>
                    <a:pt x="221707" y="4736"/>
                    <a:pt x="239994" y="12262"/>
                  </a:cubicBezTo>
                  <a:cubicBezTo>
                    <a:pt x="274415" y="27315"/>
                    <a:pt x="283020" y="62798"/>
                    <a:pt x="283020" y="106882"/>
                  </a:cubicBezTo>
                  <a:cubicBezTo>
                    <a:pt x="284096" y="107957"/>
                    <a:pt x="284096" y="109033"/>
                    <a:pt x="284096" y="110108"/>
                  </a:cubicBezTo>
                  <a:cubicBezTo>
                    <a:pt x="288399" y="111183"/>
                    <a:pt x="291626" y="115484"/>
                    <a:pt x="290550" y="120860"/>
                  </a:cubicBezTo>
                  <a:lnTo>
                    <a:pt x="289475" y="140214"/>
                  </a:lnTo>
                  <a:cubicBezTo>
                    <a:pt x="288399" y="145590"/>
                    <a:pt x="285172" y="148816"/>
                    <a:pt x="279793" y="149891"/>
                  </a:cubicBezTo>
                  <a:cubicBezTo>
                    <a:pt x="266885" y="198277"/>
                    <a:pt x="224934" y="242361"/>
                    <a:pt x="172226" y="242361"/>
                  </a:cubicBezTo>
                  <a:cubicBezTo>
                    <a:pt x="120594" y="242361"/>
                    <a:pt x="78642" y="198277"/>
                    <a:pt x="66810" y="148816"/>
                  </a:cubicBezTo>
                  <a:cubicBezTo>
                    <a:pt x="61432" y="148816"/>
                    <a:pt x="57129" y="145590"/>
                    <a:pt x="56053" y="139139"/>
                  </a:cubicBezTo>
                  <a:lnTo>
                    <a:pt x="54978" y="120860"/>
                  </a:lnTo>
                  <a:cubicBezTo>
                    <a:pt x="53902" y="115484"/>
                    <a:pt x="57129" y="110108"/>
                    <a:pt x="62507" y="109033"/>
                  </a:cubicBezTo>
                  <a:cubicBezTo>
                    <a:pt x="62507" y="107957"/>
                    <a:pt x="62507" y="106882"/>
                    <a:pt x="62507" y="105807"/>
                  </a:cubicBezTo>
                  <a:cubicBezTo>
                    <a:pt x="59280" y="68174"/>
                    <a:pt x="76491" y="19789"/>
                    <a:pt x="128123" y="12262"/>
                  </a:cubicBezTo>
                  <a:cubicBezTo>
                    <a:pt x="131350" y="11187"/>
                    <a:pt x="139956" y="14413"/>
                    <a:pt x="141031" y="13337"/>
                  </a:cubicBezTo>
                  <a:cubicBezTo>
                    <a:pt x="142107" y="12262"/>
                    <a:pt x="146410" y="6886"/>
                    <a:pt x="148561" y="5811"/>
                  </a:cubicBezTo>
                  <a:cubicBezTo>
                    <a:pt x="160394" y="1510"/>
                    <a:pt x="174109" y="-640"/>
                    <a:pt x="189437" y="166"/>
                  </a:cubicBezTo>
                  <a:close/>
                </a:path>
              </a:pathLst>
            </a:custGeom>
            <a:solidFill>
              <a:schemeClr val="accent2"/>
            </a:solidFill>
            <a:ln>
              <a:noFill/>
            </a:ln>
          </p:spPr>
          <p:txBody>
            <a:bodyPr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a:defRPr/>
              </a:pPr>
              <a:endParaRPr>
                <a:latin typeface="+mn-ea"/>
                <a:ea typeface="+mn-ea"/>
              </a:endParaRPr>
            </a:p>
          </p:txBody>
        </p:sp>
        <p:sp>
          <p:nvSpPr>
            <p:cNvPr id="9" name="iṡlíďè">
              <a:extLst>
                <a:ext uri="{FF2B5EF4-FFF2-40B4-BE49-F238E27FC236}">
                  <a16:creationId xmlns:a16="http://schemas.microsoft.com/office/drawing/2014/main" id="{04A02147-FE67-48A2-AB10-17E5265F02FB}"/>
                </a:ext>
              </a:extLst>
            </p:cNvPr>
            <p:cNvSpPr/>
            <p:nvPr/>
          </p:nvSpPr>
          <p:spPr>
            <a:xfrm>
              <a:off x="7797800" y="4336838"/>
              <a:ext cx="852488" cy="854016"/>
            </a:xfrm>
            <a:prstGeom prst="ellipse">
              <a:avLst/>
            </a:prstGeom>
            <a:solidFill>
              <a:schemeClr val="bg1"/>
            </a:solidFill>
            <a:ln w="19050" cap="flat" cmpd="sng" algn="ctr">
              <a:solidFill>
                <a:srgbClr val="D9D9D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mn-ea"/>
              </a:endParaRPr>
            </a:p>
          </p:txBody>
        </p:sp>
        <p:sp>
          <p:nvSpPr>
            <p:cNvPr id="10" name="íŝḻïdê">
              <a:extLst>
                <a:ext uri="{FF2B5EF4-FFF2-40B4-BE49-F238E27FC236}">
                  <a16:creationId xmlns:a16="http://schemas.microsoft.com/office/drawing/2014/main" id="{E11EE5BD-69D7-416E-A770-AE08C27EBC15}"/>
                </a:ext>
              </a:extLst>
            </p:cNvPr>
            <p:cNvSpPr/>
            <p:nvPr/>
          </p:nvSpPr>
          <p:spPr>
            <a:xfrm>
              <a:off x="7213600" y="2797068"/>
              <a:ext cx="852488" cy="852430"/>
            </a:xfrm>
            <a:prstGeom prst="ellipse">
              <a:avLst/>
            </a:prstGeom>
            <a:solidFill>
              <a:schemeClr val="bg1"/>
            </a:solidFill>
            <a:ln w="19050" cap="flat" cmpd="sng" algn="ctr">
              <a:solidFill>
                <a:srgbClr val="D9D9D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mn-ea"/>
              </a:endParaRPr>
            </a:p>
          </p:txBody>
        </p:sp>
        <p:sp>
          <p:nvSpPr>
            <p:cNvPr id="39" name="işļidê">
              <a:extLst>
                <a:ext uri="{FF2B5EF4-FFF2-40B4-BE49-F238E27FC236}">
                  <a16:creationId xmlns:a16="http://schemas.microsoft.com/office/drawing/2014/main" id="{970712AE-3E36-4C66-A1D0-68ED4C56C3EB}"/>
                </a:ext>
              </a:extLst>
            </p:cNvPr>
            <p:cNvSpPr/>
            <p:nvPr/>
          </p:nvSpPr>
          <p:spPr bwMode="auto">
            <a:xfrm>
              <a:off x="8064500" y="4516213"/>
              <a:ext cx="317500" cy="493678"/>
            </a:xfrm>
            <a:custGeom>
              <a:avLst/>
              <a:gdLst>
                <a:gd name="T0" fmla="*/ 6064 w 6064"/>
                <a:gd name="T1" fmla="*/ 2967 h 9434"/>
                <a:gd name="T2" fmla="*/ 3032 w 6064"/>
                <a:gd name="T3" fmla="*/ 0 h 9434"/>
                <a:gd name="T4" fmla="*/ 0 w 6064"/>
                <a:gd name="T5" fmla="*/ 2969 h 9434"/>
                <a:gd name="T6" fmla="*/ 636 w 6064"/>
                <a:gd name="T7" fmla="*/ 4717 h 9434"/>
                <a:gd name="T8" fmla="*/ 629 w 6064"/>
                <a:gd name="T9" fmla="*/ 4717 h 9434"/>
                <a:gd name="T10" fmla="*/ 1293 w 6064"/>
                <a:gd name="T11" fmla="*/ 5665 h 9434"/>
                <a:gd name="T12" fmla="*/ 1686 w 6064"/>
                <a:gd name="T13" fmla="*/ 7383 h 9434"/>
                <a:gd name="T14" fmla="*/ 1686 w 6064"/>
                <a:gd name="T15" fmla="*/ 7412 h 9434"/>
                <a:gd name="T16" fmla="*/ 2360 w 6064"/>
                <a:gd name="T17" fmla="*/ 7412 h 9434"/>
                <a:gd name="T18" fmla="*/ 2360 w 6064"/>
                <a:gd name="T19" fmla="*/ 4717 h 9434"/>
                <a:gd name="T20" fmla="*/ 1686 w 6064"/>
                <a:gd name="T21" fmla="*/ 3369 h 9434"/>
                <a:gd name="T22" fmla="*/ 2036 w 6064"/>
                <a:gd name="T23" fmla="*/ 3369 h 9434"/>
                <a:gd name="T24" fmla="*/ 2697 w 6064"/>
                <a:gd name="T25" fmla="*/ 4717 h 9434"/>
                <a:gd name="T26" fmla="*/ 2697 w 6064"/>
                <a:gd name="T27" fmla="*/ 7412 h 9434"/>
                <a:gd name="T28" fmla="*/ 3371 w 6064"/>
                <a:gd name="T29" fmla="*/ 7412 h 9434"/>
                <a:gd name="T30" fmla="*/ 3371 w 6064"/>
                <a:gd name="T31" fmla="*/ 4717 h 9434"/>
                <a:gd name="T32" fmla="*/ 4032 w 6064"/>
                <a:gd name="T33" fmla="*/ 3369 h 9434"/>
                <a:gd name="T34" fmla="*/ 4380 w 6064"/>
                <a:gd name="T35" fmla="*/ 3369 h 9434"/>
                <a:gd name="T36" fmla="*/ 3706 w 6064"/>
                <a:gd name="T37" fmla="*/ 4717 h 9434"/>
                <a:gd name="T38" fmla="*/ 3706 w 6064"/>
                <a:gd name="T39" fmla="*/ 7412 h 9434"/>
                <a:gd name="T40" fmla="*/ 4380 w 6064"/>
                <a:gd name="T41" fmla="*/ 7412 h 9434"/>
                <a:gd name="T42" fmla="*/ 4380 w 6064"/>
                <a:gd name="T43" fmla="*/ 7383 h 9434"/>
                <a:gd name="T44" fmla="*/ 4767 w 6064"/>
                <a:gd name="T45" fmla="*/ 5665 h 9434"/>
                <a:gd name="T46" fmla="*/ 5430 w 6064"/>
                <a:gd name="T47" fmla="*/ 4717 h 9434"/>
                <a:gd name="T48" fmla="*/ 5428 w 6064"/>
                <a:gd name="T49" fmla="*/ 4717 h 9434"/>
                <a:gd name="T50" fmla="*/ 6064 w 6064"/>
                <a:gd name="T51" fmla="*/ 2967 h 9434"/>
                <a:gd name="T52" fmla="*/ 2358 w 6064"/>
                <a:gd name="T53" fmla="*/ 9097 h 9434"/>
                <a:gd name="T54" fmla="*/ 3706 w 6064"/>
                <a:gd name="T55" fmla="*/ 9097 h 9434"/>
                <a:gd name="T56" fmla="*/ 3706 w 6064"/>
                <a:gd name="T57" fmla="*/ 9434 h 9434"/>
                <a:gd name="T58" fmla="*/ 2358 w 6064"/>
                <a:gd name="T59" fmla="*/ 9434 h 9434"/>
                <a:gd name="T60" fmla="*/ 2358 w 6064"/>
                <a:gd name="T61" fmla="*/ 9097 h 9434"/>
                <a:gd name="T62" fmla="*/ 2021 w 6064"/>
                <a:gd name="T63" fmla="*/ 8423 h 9434"/>
                <a:gd name="T64" fmla="*/ 4043 w 6064"/>
                <a:gd name="T65" fmla="*/ 8423 h 9434"/>
                <a:gd name="T66" fmla="*/ 4043 w 6064"/>
                <a:gd name="T67" fmla="*/ 8760 h 9434"/>
                <a:gd name="T68" fmla="*/ 2021 w 6064"/>
                <a:gd name="T69" fmla="*/ 8760 h 9434"/>
                <a:gd name="T70" fmla="*/ 2021 w 6064"/>
                <a:gd name="T71" fmla="*/ 8423 h 9434"/>
                <a:gd name="T72" fmla="*/ 2021 w 6064"/>
                <a:gd name="T73" fmla="*/ 7749 h 9434"/>
                <a:gd name="T74" fmla="*/ 4043 w 6064"/>
                <a:gd name="T75" fmla="*/ 7749 h 9434"/>
                <a:gd name="T76" fmla="*/ 4043 w 6064"/>
                <a:gd name="T77" fmla="*/ 8086 h 9434"/>
                <a:gd name="T78" fmla="*/ 2021 w 6064"/>
                <a:gd name="T79" fmla="*/ 8086 h 9434"/>
                <a:gd name="T80" fmla="*/ 2021 w 6064"/>
                <a:gd name="T81" fmla="*/ 7749 h 9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64" h="9434">
                  <a:moveTo>
                    <a:pt x="6064" y="2967"/>
                  </a:moveTo>
                  <a:cubicBezTo>
                    <a:pt x="6064" y="1329"/>
                    <a:pt x="4672" y="0"/>
                    <a:pt x="3032" y="0"/>
                  </a:cubicBezTo>
                  <a:cubicBezTo>
                    <a:pt x="1392" y="0"/>
                    <a:pt x="0" y="1329"/>
                    <a:pt x="0" y="2969"/>
                  </a:cubicBezTo>
                  <a:cubicBezTo>
                    <a:pt x="0" y="3622"/>
                    <a:pt x="278" y="4212"/>
                    <a:pt x="636" y="4717"/>
                  </a:cubicBezTo>
                  <a:lnTo>
                    <a:pt x="629" y="4717"/>
                  </a:lnTo>
                  <a:cubicBezTo>
                    <a:pt x="859" y="5033"/>
                    <a:pt x="1080" y="5300"/>
                    <a:pt x="1293" y="5665"/>
                  </a:cubicBezTo>
                  <a:cubicBezTo>
                    <a:pt x="1756" y="6461"/>
                    <a:pt x="1684" y="7229"/>
                    <a:pt x="1686" y="7383"/>
                  </a:cubicBezTo>
                  <a:lnTo>
                    <a:pt x="1686" y="7412"/>
                  </a:lnTo>
                  <a:lnTo>
                    <a:pt x="2360" y="7412"/>
                  </a:lnTo>
                  <a:lnTo>
                    <a:pt x="2360" y="4717"/>
                  </a:lnTo>
                  <a:lnTo>
                    <a:pt x="1686" y="3369"/>
                  </a:lnTo>
                  <a:lnTo>
                    <a:pt x="2036" y="3369"/>
                  </a:lnTo>
                  <a:lnTo>
                    <a:pt x="2697" y="4717"/>
                  </a:lnTo>
                  <a:lnTo>
                    <a:pt x="2697" y="7412"/>
                  </a:lnTo>
                  <a:lnTo>
                    <a:pt x="3371" y="7412"/>
                  </a:lnTo>
                  <a:lnTo>
                    <a:pt x="3371" y="4717"/>
                  </a:lnTo>
                  <a:lnTo>
                    <a:pt x="4032" y="3369"/>
                  </a:lnTo>
                  <a:lnTo>
                    <a:pt x="4380" y="3369"/>
                  </a:lnTo>
                  <a:lnTo>
                    <a:pt x="3706" y="4717"/>
                  </a:lnTo>
                  <a:lnTo>
                    <a:pt x="3706" y="7412"/>
                  </a:lnTo>
                  <a:lnTo>
                    <a:pt x="4380" y="7412"/>
                  </a:lnTo>
                  <a:lnTo>
                    <a:pt x="4380" y="7383"/>
                  </a:lnTo>
                  <a:cubicBezTo>
                    <a:pt x="4380" y="7195"/>
                    <a:pt x="4304" y="6461"/>
                    <a:pt x="4767" y="5665"/>
                  </a:cubicBezTo>
                  <a:cubicBezTo>
                    <a:pt x="4980" y="5300"/>
                    <a:pt x="5201" y="5033"/>
                    <a:pt x="5430" y="4717"/>
                  </a:cubicBezTo>
                  <a:lnTo>
                    <a:pt x="5428" y="4717"/>
                  </a:lnTo>
                  <a:cubicBezTo>
                    <a:pt x="5786" y="4212"/>
                    <a:pt x="6064" y="3622"/>
                    <a:pt x="6064" y="2967"/>
                  </a:cubicBezTo>
                  <a:close/>
                  <a:moveTo>
                    <a:pt x="2358" y="9097"/>
                  </a:moveTo>
                  <a:lnTo>
                    <a:pt x="3706" y="9097"/>
                  </a:lnTo>
                  <a:lnTo>
                    <a:pt x="3706" y="9434"/>
                  </a:lnTo>
                  <a:lnTo>
                    <a:pt x="2358" y="9434"/>
                  </a:lnTo>
                  <a:lnTo>
                    <a:pt x="2358" y="9097"/>
                  </a:lnTo>
                  <a:close/>
                  <a:moveTo>
                    <a:pt x="2021" y="8423"/>
                  </a:moveTo>
                  <a:lnTo>
                    <a:pt x="4043" y="8423"/>
                  </a:lnTo>
                  <a:lnTo>
                    <a:pt x="4043" y="8760"/>
                  </a:lnTo>
                  <a:lnTo>
                    <a:pt x="2021" y="8760"/>
                  </a:lnTo>
                  <a:lnTo>
                    <a:pt x="2021" y="8423"/>
                  </a:lnTo>
                  <a:close/>
                  <a:moveTo>
                    <a:pt x="2021" y="7749"/>
                  </a:moveTo>
                  <a:lnTo>
                    <a:pt x="4043" y="7749"/>
                  </a:lnTo>
                  <a:lnTo>
                    <a:pt x="4043" y="8086"/>
                  </a:lnTo>
                  <a:lnTo>
                    <a:pt x="2021" y="8086"/>
                  </a:lnTo>
                  <a:lnTo>
                    <a:pt x="2021" y="7749"/>
                  </a:lnTo>
                  <a:close/>
                </a:path>
              </a:pathLst>
            </a:custGeom>
            <a:solidFill>
              <a:srgbClr val="3FA692"/>
            </a:solidFill>
            <a:ln>
              <a:noFill/>
            </a:ln>
          </p:spPr>
          <p:txBody>
            <a:bodyPr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a:defRPr/>
              </a:pPr>
              <a:endParaRPr>
                <a:latin typeface="+mn-ea"/>
                <a:ea typeface="+mn-ea"/>
              </a:endParaRPr>
            </a:p>
          </p:txBody>
        </p:sp>
        <p:sp>
          <p:nvSpPr>
            <p:cNvPr id="12" name="íṥ1iḑe">
              <a:extLst>
                <a:ext uri="{FF2B5EF4-FFF2-40B4-BE49-F238E27FC236}">
                  <a16:creationId xmlns:a16="http://schemas.microsoft.com/office/drawing/2014/main" id="{3420651E-E196-48DA-9D3C-A1B03677DA15}"/>
                </a:ext>
              </a:extLst>
            </p:cNvPr>
            <p:cNvSpPr/>
            <p:nvPr/>
          </p:nvSpPr>
          <p:spPr>
            <a:xfrm>
              <a:off x="4370388" y="2797068"/>
              <a:ext cx="854075" cy="852430"/>
            </a:xfrm>
            <a:prstGeom prst="ellipse">
              <a:avLst/>
            </a:prstGeom>
            <a:solidFill>
              <a:schemeClr val="bg1"/>
            </a:solidFill>
            <a:ln w="19050" cap="flat" cmpd="sng" algn="ctr">
              <a:solidFill>
                <a:srgbClr val="D9D9D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mn-ea"/>
              </a:endParaRPr>
            </a:p>
          </p:txBody>
        </p:sp>
        <p:sp>
          <p:nvSpPr>
            <p:cNvPr id="38" name="îSḻïḓè">
              <a:extLst>
                <a:ext uri="{FF2B5EF4-FFF2-40B4-BE49-F238E27FC236}">
                  <a16:creationId xmlns:a16="http://schemas.microsoft.com/office/drawing/2014/main" id="{3413CB85-120E-4638-9A42-976489B2A59A}"/>
                </a:ext>
              </a:extLst>
            </p:cNvPr>
            <p:cNvSpPr/>
            <p:nvPr/>
          </p:nvSpPr>
          <p:spPr bwMode="auto">
            <a:xfrm>
              <a:off x="7392988" y="2976444"/>
              <a:ext cx="493712" cy="493678"/>
            </a:xfrm>
            <a:custGeom>
              <a:avLst/>
              <a:gdLst>
                <a:gd name="connsiteX0" fmla="*/ 415206 w 607570"/>
                <a:gd name="connsiteY0" fmla="*/ 535907 h 606737"/>
                <a:gd name="connsiteX1" fmla="*/ 405060 w 607570"/>
                <a:gd name="connsiteY1" fmla="*/ 546038 h 606737"/>
                <a:gd name="connsiteX2" fmla="*/ 415206 w 607570"/>
                <a:gd name="connsiteY2" fmla="*/ 556170 h 606737"/>
                <a:gd name="connsiteX3" fmla="*/ 465850 w 607570"/>
                <a:gd name="connsiteY3" fmla="*/ 556170 h 606737"/>
                <a:gd name="connsiteX4" fmla="*/ 475908 w 607570"/>
                <a:gd name="connsiteY4" fmla="*/ 546038 h 606737"/>
                <a:gd name="connsiteX5" fmla="*/ 465850 w 607570"/>
                <a:gd name="connsiteY5" fmla="*/ 535907 h 606737"/>
                <a:gd name="connsiteX6" fmla="*/ 425353 w 607570"/>
                <a:gd name="connsiteY6" fmla="*/ 495471 h 606737"/>
                <a:gd name="connsiteX7" fmla="*/ 415206 w 607570"/>
                <a:gd name="connsiteY7" fmla="*/ 505602 h 606737"/>
                <a:gd name="connsiteX8" fmla="*/ 425353 w 607570"/>
                <a:gd name="connsiteY8" fmla="*/ 515733 h 606737"/>
                <a:gd name="connsiteX9" fmla="*/ 455703 w 607570"/>
                <a:gd name="connsiteY9" fmla="*/ 515733 h 606737"/>
                <a:gd name="connsiteX10" fmla="*/ 465850 w 607570"/>
                <a:gd name="connsiteY10" fmla="*/ 505602 h 606737"/>
                <a:gd name="connsiteX11" fmla="*/ 455703 w 607570"/>
                <a:gd name="connsiteY11" fmla="*/ 495471 h 606737"/>
                <a:gd name="connsiteX12" fmla="*/ 111358 w 607570"/>
                <a:gd name="connsiteY12" fmla="*/ 141570 h 606737"/>
                <a:gd name="connsiteX13" fmla="*/ 121506 w 607570"/>
                <a:gd name="connsiteY13" fmla="*/ 151701 h 606737"/>
                <a:gd name="connsiteX14" fmla="*/ 121506 w 607570"/>
                <a:gd name="connsiteY14" fmla="*/ 187958 h 606737"/>
                <a:gd name="connsiteX15" fmla="*/ 134592 w 607570"/>
                <a:gd name="connsiteY15" fmla="*/ 174895 h 606737"/>
                <a:gd name="connsiteX16" fmla="*/ 148924 w 607570"/>
                <a:gd name="connsiteY16" fmla="*/ 174895 h 606737"/>
                <a:gd name="connsiteX17" fmla="*/ 148924 w 607570"/>
                <a:gd name="connsiteY17" fmla="*/ 189114 h 606737"/>
                <a:gd name="connsiteX18" fmla="*/ 118569 w 607570"/>
                <a:gd name="connsiteY18" fmla="*/ 219506 h 606737"/>
                <a:gd name="connsiteX19" fmla="*/ 115275 w 607570"/>
                <a:gd name="connsiteY19" fmla="*/ 221638 h 606737"/>
                <a:gd name="connsiteX20" fmla="*/ 111358 w 607570"/>
                <a:gd name="connsiteY20" fmla="*/ 222438 h 606737"/>
                <a:gd name="connsiteX21" fmla="*/ 107530 w 607570"/>
                <a:gd name="connsiteY21" fmla="*/ 221638 h 606737"/>
                <a:gd name="connsiteX22" fmla="*/ 104236 w 607570"/>
                <a:gd name="connsiteY22" fmla="*/ 219506 h 606737"/>
                <a:gd name="connsiteX23" fmla="*/ 73881 w 607570"/>
                <a:gd name="connsiteY23" fmla="*/ 189114 h 606737"/>
                <a:gd name="connsiteX24" fmla="*/ 73881 w 607570"/>
                <a:gd name="connsiteY24" fmla="*/ 174895 h 606737"/>
                <a:gd name="connsiteX25" fmla="*/ 88213 w 607570"/>
                <a:gd name="connsiteY25" fmla="*/ 174895 h 606737"/>
                <a:gd name="connsiteX26" fmla="*/ 101299 w 607570"/>
                <a:gd name="connsiteY26" fmla="*/ 187958 h 606737"/>
                <a:gd name="connsiteX27" fmla="*/ 101299 w 607570"/>
                <a:gd name="connsiteY27" fmla="*/ 151701 h 606737"/>
                <a:gd name="connsiteX28" fmla="*/ 111358 w 607570"/>
                <a:gd name="connsiteY28" fmla="*/ 141570 h 606737"/>
                <a:gd name="connsiteX29" fmla="*/ 175081 w 607570"/>
                <a:gd name="connsiteY29" fmla="*/ 73803 h 606737"/>
                <a:gd name="connsiteX30" fmla="*/ 189416 w 607570"/>
                <a:gd name="connsiteY30" fmla="*/ 73803 h 606737"/>
                <a:gd name="connsiteX31" fmla="*/ 219867 w 607570"/>
                <a:gd name="connsiteY31" fmla="*/ 104103 h 606737"/>
                <a:gd name="connsiteX32" fmla="*/ 222004 w 607570"/>
                <a:gd name="connsiteY32" fmla="*/ 107391 h 606737"/>
                <a:gd name="connsiteX33" fmla="*/ 222004 w 607570"/>
                <a:gd name="connsiteY33" fmla="*/ 115121 h 606737"/>
                <a:gd name="connsiteX34" fmla="*/ 219867 w 607570"/>
                <a:gd name="connsiteY34" fmla="*/ 118409 h 606737"/>
                <a:gd name="connsiteX35" fmla="*/ 189416 w 607570"/>
                <a:gd name="connsiteY35" fmla="*/ 148709 h 606737"/>
                <a:gd name="connsiteX36" fmla="*/ 182293 w 607570"/>
                <a:gd name="connsiteY36" fmla="*/ 151730 h 606737"/>
                <a:gd name="connsiteX37" fmla="*/ 175081 w 607570"/>
                <a:gd name="connsiteY37" fmla="*/ 148709 h 606737"/>
                <a:gd name="connsiteX38" fmla="*/ 175081 w 607570"/>
                <a:gd name="connsiteY38" fmla="*/ 134403 h 606737"/>
                <a:gd name="connsiteX39" fmla="*/ 188258 w 607570"/>
                <a:gd name="connsiteY39" fmla="*/ 121341 h 606737"/>
                <a:gd name="connsiteX40" fmla="*/ 151931 w 607570"/>
                <a:gd name="connsiteY40" fmla="*/ 121341 h 606737"/>
                <a:gd name="connsiteX41" fmla="*/ 141781 w 607570"/>
                <a:gd name="connsiteY41" fmla="*/ 111300 h 606737"/>
                <a:gd name="connsiteX42" fmla="*/ 151931 w 607570"/>
                <a:gd name="connsiteY42" fmla="*/ 101171 h 606737"/>
                <a:gd name="connsiteX43" fmla="*/ 188258 w 607570"/>
                <a:gd name="connsiteY43" fmla="*/ 101171 h 606737"/>
                <a:gd name="connsiteX44" fmla="*/ 175081 w 607570"/>
                <a:gd name="connsiteY44" fmla="*/ 88109 h 606737"/>
                <a:gd name="connsiteX45" fmla="*/ 175081 w 607570"/>
                <a:gd name="connsiteY45" fmla="*/ 73803 h 606737"/>
                <a:gd name="connsiteX46" fmla="*/ 33389 w 607570"/>
                <a:gd name="connsiteY46" fmla="*/ 73803 h 606737"/>
                <a:gd name="connsiteX47" fmla="*/ 47635 w 607570"/>
                <a:gd name="connsiteY47" fmla="*/ 73803 h 606737"/>
                <a:gd name="connsiteX48" fmla="*/ 47635 w 607570"/>
                <a:gd name="connsiteY48" fmla="*/ 88109 h 606737"/>
                <a:gd name="connsiteX49" fmla="*/ 34547 w 607570"/>
                <a:gd name="connsiteY49" fmla="*/ 101171 h 606737"/>
                <a:gd name="connsiteX50" fmla="*/ 70874 w 607570"/>
                <a:gd name="connsiteY50" fmla="*/ 101171 h 606737"/>
                <a:gd name="connsiteX51" fmla="*/ 81024 w 607570"/>
                <a:gd name="connsiteY51" fmla="*/ 111300 h 606737"/>
                <a:gd name="connsiteX52" fmla="*/ 70874 w 607570"/>
                <a:gd name="connsiteY52" fmla="*/ 121341 h 606737"/>
                <a:gd name="connsiteX53" fmla="*/ 34547 w 607570"/>
                <a:gd name="connsiteY53" fmla="*/ 121341 h 606737"/>
                <a:gd name="connsiteX54" fmla="*/ 47635 w 607570"/>
                <a:gd name="connsiteY54" fmla="*/ 134403 h 606737"/>
                <a:gd name="connsiteX55" fmla="*/ 47635 w 607570"/>
                <a:gd name="connsiteY55" fmla="*/ 148709 h 606737"/>
                <a:gd name="connsiteX56" fmla="*/ 40512 w 607570"/>
                <a:gd name="connsiteY56" fmla="*/ 151730 h 606737"/>
                <a:gd name="connsiteX57" fmla="*/ 33389 w 607570"/>
                <a:gd name="connsiteY57" fmla="*/ 148709 h 606737"/>
                <a:gd name="connsiteX58" fmla="*/ 2938 w 607570"/>
                <a:gd name="connsiteY58" fmla="*/ 118409 h 606737"/>
                <a:gd name="connsiteX59" fmla="*/ 801 w 607570"/>
                <a:gd name="connsiteY59" fmla="*/ 115121 h 606737"/>
                <a:gd name="connsiteX60" fmla="*/ 801 w 607570"/>
                <a:gd name="connsiteY60" fmla="*/ 107391 h 606737"/>
                <a:gd name="connsiteX61" fmla="*/ 2938 w 607570"/>
                <a:gd name="connsiteY61" fmla="*/ 104103 h 606737"/>
                <a:gd name="connsiteX62" fmla="*/ 107530 w 607570"/>
                <a:gd name="connsiteY62" fmla="*/ 800 h 606737"/>
                <a:gd name="connsiteX63" fmla="*/ 115275 w 607570"/>
                <a:gd name="connsiteY63" fmla="*/ 800 h 606737"/>
                <a:gd name="connsiteX64" fmla="*/ 118569 w 607570"/>
                <a:gd name="connsiteY64" fmla="*/ 2933 h 606737"/>
                <a:gd name="connsiteX65" fmla="*/ 148924 w 607570"/>
                <a:gd name="connsiteY65" fmla="*/ 33331 h 606737"/>
                <a:gd name="connsiteX66" fmla="*/ 148924 w 607570"/>
                <a:gd name="connsiteY66" fmla="*/ 47641 h 606737"/>
                <a:gd name="connsiteX67" fmla="*/ 141803 w 607570"/>
                <a:gd name="connsiteY67" fmla="*/ 50574 h 606737"/>
                <a:gd name="connsiteX68" fmla="*/ 134592 w 607570"/>
                <a:gd name="connsiteY68" fmla="*/ 47641 h 606737"/>
                <a:gd name="connsiteX69" fmla="*/ 121506 w 607570"/>
                <a:gd name="connsiteY69" fmla="*/ 34486 h 606737"/>
                <a:gd name="connsiteX70" fmla="*/ 121506 w 607570"/>
                <a:gd name="connsiteY70" fmla="*/ 70751 h 606737"/>
                <a:gd name="connsiteX71" fmla="*/ 111358 w 607570"/>
                <a:gd name="connsiteY71" fmla="*/ 80883 h 606737"/>
                <a:gd name="connsiteX72" fmla="*/ 101299 w 607570"/>
                <a:gd name="connsiteY72" fmla="*/ 70751 h 606737"/>
                <a:gd name="connsiteX73" fmla="*/ 101299 w 607570"/>
                <a:gd name="connsiteY73" fmla="*/ 34486 h 606737"/>
                <a:gd name="connsiteX74" fmla="*/ 88213 w 607570"/>
                <a:gd name="connsiteY74" fmla="*/ 47641 h 606737"/>
                <a:gd name="connsiteX75" fmla="*/ 73881 w 607570"/>
                <a:gd name="connsiteY75" fmla="*/ 47641 h 606737"/>
                <a:gd name="connsiteX76" fmla="*/ 73881 w 607570"/>
                <a:gd name="connsiteY76" fmla="*/ 33331 h 606737"/>
                <a:gd name="connsiteX77" fmla="*/ 104236 w 607570"/>
                <a:gd name="connsiteY77" fmla="*/ 2933 h 606737"/>
                <a:gd name="connsiteX78" fmla="*/ 107530 w 607570"/>
                <a:gd name="connsiteY78" fmla="*/ 800 h 606737"/>
                <a:gd name="connsiteX79" fmla="*/ 349342 w 607570"/>
                <a:gd name="connsiteY79" fmla="*/ 15 h 606737"/>
                <a:gd name="connsiteX80" fmla="*/ 394913 w 607570"/>
                <a:gd name="connsiteY80" fmla="*/ 50583 h 606737"/>
                <a:gd name="connsiteX81" fmla="*/ 394913 w 607570"/>
                <a:gd name="connsiteY81" fmla="*/ 130567 h 606737"/>
                <a:gd name="connsiteX82" fmla="*/ 420190 w 607570"/>
                <a:gd name="connsiteY82" fmla="*/ 121324 h 606737"/>
                <a:gd name="connsiteX83" fmla="*/ 465761 w 607570"/>
                <a:gd name="connsiteY83" fmla="*/ 171003 h 606737"/>
                <a:gd name="connsiteX84" fmla="*/ 491127 w 607570"/>
                <a:gd name="connsiteY84" fmla="*/ 161672 h 606737"/>
                <a:gd name="connsiteX85" fmla="*/ 536787 w 607570"/>
                <a:gd name="connsiteY85" fmla="*/ 212328 h 606737"/>
                <a:gd name="connsiteX86" fmla="*/ 536698 w 607570"/>
                <a:gd name="connsiteY86" fmla="*/ 221393 h 606737"/>
                <a:gd name="connsiteX87" fmla="*/ 561975 w 607570"/>
                <a:gd name="connsiteY87" fmla="*/ 212328 h 606737"/>
                <a:gd name="connsiteX88" fmla="*/ 607546 w 607570"/>
                <a:gd name="connsiteY88" fmla="*/ 262896 h 606737"/>
                <a:gd name="connsiteX89" fmla="*/ 607546 w 607570"/>
                <a:gd name="connsiteY89" fmla="*/ 404289 h 606737"/>
                <a:gd name="connsiteX90" fmla="*/ 577284 w 607570"/>
                <a:gd name="connsiteY90" fmla="*/ 529064 h 606737"/>
                <a:gd name="connsiteX91" fmla="*/ 577195 w 607570"/>
                <a:gd name="connsiteY91" fmla="*/ 596606 h 606737"/>
                <a:gd name="connsiteX92" fmla="*/ 567049 w 607570"/>
                <a:gd name="connsiteY92" fmla="*/ 606737 h 606737"/>
                <a:gd name="connsiteX93" fmla="*/ 324065 w 607570"/>
                <a:gd name="connsiteY93" fmla="*/ 606737 h 606737"/>
                <a:gd name="connsiteX94" fmla="*/ 313918 w 607570"/>
                <a:gd name="connsiteY94" fmla="*/ 596606 h 606737"/>
                <a:gd name="connsiteX95" fmla="*/ 313918 w 607570"/>
                <a:gd name="connsiteY95" fmla="*/ 531997 h 606737"/>
                <a:gd name="connsiteX96" fmla="*/ 242981 w 607570"/>
                <a:gd name="connsiteY96" fmla="*/ 404467 h 606737"/>
                <a:gd name="connsiteX97" fmla="*/ 204353 w 607570"/>
                <a:gd name="connsiteY97" fmla="*/ 268850 h 606737"/>
                <a:gd name="connsiteX98" fmla="*/ 203819 w 607570"/>
                <a:gd name="connsiteY98" fmla="*/ 212950 h 606737"/>
                <a:gd name="connsiteX99" fmla="*/ 270395 w 607570"/>
                <a:gd name="connsiteY99" fmla="*/ 215350 h 606737"/>
                <a:gd name="connsiteX100" fmla="*/ 303772 w 607570"/>
                <a:gd name="connsiteY100" fmla="*/ 264673 h 606737"/>
                <a:gd name="connsiteX101" fmla="*/ 303772 w 607570"/>
                <a:gd name="connsiteY101" fmla="*/ 50583 h 606737"/>
                <a:gd name="connsiteX102" fmla="*/ 349342 w 607570"/>
                <a:gd name="connsiteY102" fmla="*/ 15 h 60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570" h="606737">
                  <a:moveTo>
                    <a:pt x="415206" y="535907"/>
                  </a:moveTo>
                  <a:cubicBezTo>
                    <a:pt x="409599" y="535907"/>
                    <a:pt x="405060" y="540439"/>
                    <a:pt x="405060" y="546038"/>
                  </a:cubicBezTo>
                  <a:cubicBezTo>
                    <a:pt x="405060" y="551637"/>
                    <a:pt x="409599" y="556170"/>
                    <a:pt x="415206" y="556170"/>
                  </a:cubicBezTo>
                  <a:lnTo>
                    <a:pt x="465850" y="556170"/>
                  </a:lnTo>
                  <a:cubicBezTo>
                    <a:pt x="471457" y="556170"/>
                    <a:pt x="475908" y="551637"/>
                    <a:pt x="475908" y="546038"/>
                  </a:cubicBezTo>
                  <a:cubicBezTo>
                    <a:pt x="475908" y="540439"/>
                    <a:pt x="471457" y="535907"/>
                    <a:pt x="465850" y="535907"/>
                  </a:cubicBezTo>
                  <a:close/>
                  <a:moveTo>
                    <a:pt x="425353" y="495471"/>
                  </a:moveTo>
                  <a:cubicBezTo>
                    <a:pt x="419745" y="495471"/>
                    <a:pt x="415206" y="500003"/>
                    <a:pt x="415206" y="505602"/>
                  </a:cubicBezTo>
                  <a:cubicBezTo>
                    <a:pt x="415206" y="511201"/>
                    <a:pt x="419745" y="515733"/>
                    <a:pt x="425353" y="515733"/>
                  </a:cubicBezTo>
                  <a:lnTo>
                    <a:pt x="455703" y="515733"/>
                  </a:lnTo>
                  <a:cubicBezTo>
                    <a:pt x="461311" y="515733"/>
                    <a:pt x="465850" y="511201"/>
                    <a:pt x="465850" y="505602"/>
                  </a:cubicBezTo>
                  <a:cubicBezTo>
                    <a:pt x="465850" y="500003"/>
                    <a:pt x="461311" y="495471"/>
                    <a:pt x="455703" y="495471"/>
                  </a:cubicBezTo>
                  <a:close/>
                  <a:moveTo>
                    <a:pt x="111358" y="141570"/>
                  </a:moveTo>
                  <a:cubicBezTo>
                    <a:pt x="116966" y="141570"/>
                    <a:pt x="121506" y="146102"/>
                    <a:pt x="121506" y="151701"/>
                  </a:cubicBezTo>
                  <a:lnTo>
                    <a:pt x="121506" y="187958"/>
                  </a:lnTo>
                  <a:lnTo>
                    <a:pt x="134592" y="174895"/>
                  </a:lnTo>
                  <a:cubicBezTo>
                    <a:pt x="138598" y="170896"/>
                    <a:pt x="145007" y="170896"/>
                    <a:pt x="148924" y="174895"/>
                  </a:cubicBezTo>
                  <a:cubicBezTo>
                    <a:pt x="152930" y="178805"/>
                    <a:pt x="152930" y="185203"/>
                    <a:pt x="148924" y="189114"/>
                  </a:cubicBezTo>
                  <a:lnTo>
                    <a:pt x="118569" y="219506"/>
                  </a:lnTo>
                  <a:cubicBezTo>
                    <a:pt x="117678" y="220394"/>
                    <a:pt x="116521" y="221194"/>
                    <a:pt x="115275" y="221638"/>
                  </a:cubicBezTo>
                  <a:cubicBezTo>
                    <a:pt x="114029" y="222172"/>
                    <a:pt x="112693" y="222438"/>
                    <a:pt x="111358" y="222438"/>
                  </a:cubicBezTo>
                  <a:cubicBezTo>
                    <a:pt x="110112" y="222438"/>
                    <a:pt x="108776" y="222172"/>
                    <a:pt x="107530" y="221638"/>
                  </a:cubicBezTo>
                  <a:cubicBezTo>
                    <a:pt x="106284" y="221194"/>
                    <a:pt x="105127" y="220394"/>
                    <a:pt x="104236" y="219506"/>
                  </a:cubicBezTo>
                  <a:lnTo>
                    <a:pt x="73881" y="189114"/>
                  </a:lnTo>
                  <a:cubicBezTo>
                    <a:pt x="69875" y="185203"/>
                    <a:pt x="69875" y="178805"/>
                    <a:pt x="73881" y="174895"/>
                  </a:cubicBezTo>
                  <a:cubicBezTo>
                    <a:pt x="77798" y="170896"/>
                    <a:pt x="84207" y="170896"/>
                    <a:pt x="88213" y="174895"/>
                  </a:cubicBezTo>
                  <a:lnTo>
                    <a:pt x="101299" y="187958"/>
                  </a:lnTo>
                  <a:lnTo>
                    <a:pt x="101299" y="151701"/>
                  </a:lnTo>
                  <a:cubicBezTo>
                    <a:pt x="101299" y="146102"/>
                    <a:pt x="105839" y="141570"/>
                    <a:pt x="111358" y="141570"/>
                  </a:cubicBezTo>
                  <a:close/>
                  <a:moveTo>
                    <a:pt x="175081" y="73803"/>
                  </a:moveTo>
                  <a:cubicBezTo>
                    <a:pt x="179088" y="69804"/>
                    <a:pt x="185498" y="69804"/>
                    <a:pt x="189416" y="73803"/>
                  </a:cubicBezTo>
                  <a:lnTo>
                    <a:pt x="219867" y="104103"/>
                  </a:lnTo>
                  <a:cubicBezTo>
                    <a:pt x="220757" y="104992"/>
                    <a:pt x="221469" y="106147"/>
                    <a:pt x="222004" y="107391"/>
                  </a:cubicBezTo>
                  <a:cubicBezTo>
                    <a:pt x="223072" y="109879"/>
                    <a:pt x="223072" y="112633"/>
                    <a:pt x="222004" y="115121"/>
                  </a:cubicBezTo>
                  <a:cubicBezTo>
                    <a:pt x="221469" y="116365"/>
                    <a:pt x="220757" y="117520"/>
                    <a:pt x="219867" y="118409"/>
                  </a:cubicBezTo>
                  <a:lnTo>
                    <a:pt x="189416" y="148709"/>
                  </a:lnTo>
                  <a:cubicBezTo>
                    <a:pt x="187457" y="150753"/>
                    <a:pt x="184875" y="151730"/>
                    <a:pt x="182293" y="151730"/>
                  </a:cubicBezTo>
                  <a:cubicBezTo>
                    <a:pt x="179711" y="151730"/>
                    <a:pt x="177129" y="150753"/>
                    <a:pt x="175081" y="148709"/>
                  </a:cubicBezTo>
                  <a:cubicBezTo>
                    <a:pt x="171163" y="144799"/>
                    <a:pt x="171163" y="138402"/>
                    <a:pt x="175081" y="134403"/>
                  </a:cubicBezTo>
                  <a:lnTo>
                    <a:pt x="188258" y="121341"/>
                  </a:lnTo>
                  <a:lnTo>
                    <a:pt x="151931" y="121341"/>
                  </a:lnTo>
                  <a:cubicBezTo>
                    <a:pt x="146322" y="121341"/>
                    <a:pt x="141781" y="116810"/>
                    <a:pt x="141781" y="111300"/>
                  </a:cubicBezTo>
                  <a:cubicBezTo>
                    <a:pt x="141781" y="105702"/>
                    <a:pt x="146322" y="101171"/>
                    <a:pt x="151931" y="101171"/>
                  </a:cubicBezTo>
                  <a:lnTo>
                    <a:pt x="188258" y="101171"/>
                  </a:lnTo>
                  <a:lnTo>
                    <a:pt x="175081" y="88109"/>
                  </a:lnTo>
                  <a:cubicBezTo>
                    <a:pt x="171163" y="84110"/>
                    <a:pt x="171163" y="77713"/>
                    <a:pt x="175081" y="73803"/>
                  </a:cubicBezTo>
                  <a:close/>
                  <a:moveTo>
                    <a:pt x="33389" y="73803"/>
                  </a:moveTo>
                  <a:cubicBezTo>
                    <a:pt x="37307" y="69804"/>
                    <a:pt x="43717" y="69804"/>
                    <a:pt x="47635" y="73803"/>
                  </a:cubicBezTo>
                  <a:cubicBezTo>
                    <a:pt x="51642" y="77713"/>
                    <a:pt x="51642" y="84110"/>
                    <a:pt x="47635" y="88109"/>
                  </a:cubicBezTo>
                  <a:lnTo>
                    <a:pt x="34547" y="101171"/>
                  </a:lnTo>
                  <a:lnTo>
                    <a:pt x="70874" y="101171"/>
                  </a:lnTo>
                  <a:cubicBezTo>
                    <a:pt x="76483" y="101171"/>
                    <a:pt x="81024" y="105702"/>
                    <a:pt x="81024" y="111300"/>
                  </a:cubicBezTo>
                  <a:cubicBezTo>
                    <a:pt x="81024" y="116810"/>
                    <a:pt x="76483" y="121341"/>
                    <a:pt x="70874" y="121341"/>
                  </a:cubicBezTo>
                  <a:lnTo>
                    <a:pt x="34547" y="121341"/>
                  </a:lnTo>
                  <a:lnTo>
                    <a:pt x="47635" y="134403"/>
                  </a:lnTo>
                  <a:cubicBezTo>
                    <a:pt x="51642" y="138402"/>
                    <a:pt x="51642" y="144799"/>
                    <a:pt x="47635" y="148709"/>
                  </a:cubicBezTo>
                  <a:cubicBezTo>
                    <a:pt x="45676" y="150753"/>
                    <a:pt x="43094" y="151730"/>
                    <a:pt x="40512" y="151730"/>
                  </a:cubicBezTo>
                  <a:cubicBezTo>
                    <a:pt x="37930" y="151730"/>
                    <a:pt x="35348" y="150753"/>
                    <a:pt x="33389" y="148709"/>
                  </a:cubicBezTo>
                  <a:lnTo>
                    <a:pt x="2938" y="118409"/>
                  </a:lnTo>
                  <a:cubicBezTo>
                    <a:pt x="2048" y="117520"/>
                    <a:pt x="1247" y="116365"/>
                    <a:pt x="801" y="115121"/>
                  </a:cubicBezTo>
                  <a:cubicBezTo>
                    <a:pt x="-267" y="112633"/>
                    <a:pt x="-267" y="109879"/>
                    <a:pt x="801" y="107391"/>
                  </a:cubicBezTo>
                  <a:cubicBezTo>
                    <a:pt x="1247" y="106147"/>
                    <a:pt x="2048" y="104992"/>
                    <a:pt x="2938" y="104103"/>
                  </a:cubicBezTo>
                  <a:close/>
                  <a:moveTo>
                    <a:pt x="107530" y="800"/>
                  </a:moveTo>
                  <a:cubicBezTo>
                    <a:pt x="110023" y="-267"/>
                    <a:pt x="112782" y="-267"/>
                    <a:pt x="115275" y="800"/>
                  </a:cubicBezTo>
                  <a:cubicBezTo>
                    <a:pt x="116521" y="1333"/>
                    <a:pt x="117678" y="2044"/>
                    <a:pt x="118569" y="2933"/>
                  </a:cubicBezTo>
                  <a:lnTo>
                    <a:pt x="148924" y="33331"/>
                  </a:lnTo>
                  <a:cubicBezTo>
                    <a:pt x="152930" y="37242"/>
                    <a:pt x="152930" y="43641"/>
                    <a:pt x="148924" y="47641"/>
                  </a:cubicBezTo>
                  <a:cubicBezTo>
                    <a:pt x="146966" y="49597"/>
                    <a:pt x="144384" y="50574"/>
                    <a:pt x="141803" y="50574"/>
                  </a:cubicBezTo>
                  <a:cubicBezTo>
                    <a:pt x="139221" y="50574"/>
                    <a:pt x="136639" y="49597"/>
                    <a:pt x="134592" y="47641"/>
                  </a:cubicBezTo>
                  <a:lnTo>
                    <a:pt x="121506" y="34486"/>
                  </a:lnTo>
                  <a:lnTo>
                    <a:pt x="121506" y="70751"/>
                  </a:lnTo>
                  <a:cubicBezTo>
                    <a:pt x="121506" y="76350"/>
                    <a:pt x="116966" y="80883"/>
                    <a:pt x="111358" y="80883"/>
                  </a:cubicBezTo>
                  <a:cubicBezTo>
                    <a:pt x="105839" y="80883"/>
                    <a:pt x="101299" y="76350"/>
                    <a:pt x="101299" y="70751"/>
                  </a:cubicBezTo>
                  <a:lnTo>
                    <a:pt x="101299" y="34486"/>
                  </a:lnTo>
                  <a:lnTo>
                    <a:pt x="88213" y="47641"/>
                  </a:lnTo>
                  <a:cubicBezTo>
                    <a:pt x="84207" y="51552"/>
                    <a:pt x="77798" y="51552"/>
                    <a:pt x="73881" y="47641"/>
                  </a:cubicBezTo>
                  <a:cubicBezTo>
                    <a:pt x="69875" y="43641"/>
                    <a:pt x="69875" y="37242"/>
                    <a:pt x="73881" y="33331"/>
                  </a:cubicBezTo>
                  <a:lnTo>
                    <a:pt x="104236" y="2933"/>
                  </a:lnTo>
                  <a:cubicBezTo>
                    <a:pt x="105127" y="2044"/>
                    <a:pt x="106284" y="1333"/>
                    <a:pt x="107530" y="800"/>
                  </a:cubicBezTo>
                  <a:close/>
                  <a:moveTo>
                    <a:pt x="349342" y="15"/>
                  </a:moveTo>
                  <a:cubicBezTo>
                    <a:pt x="375421" y="15"/>
                    <a:pt x="394913" y="26677"/>
                    <a:pt x="394913" y="50583"/>
                  </a:cubicBezTo>
                  <a:lnTo>
                    <a:pt x="394913" y="130567"/>
                  </a:lnTo>
                  <a:cubicBezTo>
                    <a:pt x="402033" y="124879"/>
                    <a:pt x="410667" y="121324"/>
                    <a:pt x="420190" y="121324"/>
                  </a:cubicBezTo>
                  <a:cubicBezTo>
                    <a:pt x="445913" y="121324"/>
                    <a:pt x="465316" y="147363"/>
                    <a:pt x="465761" y="171003"/>
                  </a:cubicBezTo>
                  <a:cubicBezTo>
                    <a:pt x="472881" y="165315"/>
                    <a:pt x="481604" y="161672"/>
                    <a:pt x="491127" y="161672"/>
                  </a:cubicBezTo>
                  <a:cubicBezTo>
                    <a:pt x="517206" y="161672"/>
                    <a:pt x="536787" y="188422"/>
                    <a:pt x="536787" y="212328"/>
                  </a:cubicBezTo>
                  <a:lnTo>
                    <a:pt x="536698" y="221393"/>
                  </a:lnTo>
                  <a:cubicBezTo>
                    <a:pt x="543818" y="215794"/>
                    <a:pt x="552363" y="212328"/>
                    <a:pt x="561975" y="212328"/>
                  </a:cubicBezTo>
                  <a:cubicBezTo>
                    <a:pt x="588054" y="212328"/>
                    <a:pt x="607546" y="239078"/>
                    <a:pt x="607546" y="262896"/>
                  </a:cubicBezTo>
                  <a:lnTo>
                    <a:pt x="607546" y="404289"/>
                  </a:lnTo>
                  <a:cubicBezTo>
                    <a:pt x="607724" y="483562"/>
                    <a:pt x="607724" y="488272"/>
                    <a:pt x="577284" y="529064"/>
                  </a:cubicBezTo>
                  <a:lnTo>
                    <a:pt x="577195" y="596606"/>
                  </a:lnTo>
                  <a:cubicBezTo>
                    <a:pt x="577195" y="602205"/>
                    <a:pt x="572656" y="606737"/>
                    <a:pt x="567049" y="606737"/>
                  </a:cubicBezTo>
                  <a:lnTo>
                    <a:pt x="324065" y="606737"/>
                  </a:lnTo>
                  <a:cubicBezTo>
                    <a:pt x="318458" y="606737"/>
                    <a:pt x="313918" y="602205"/>
                    <a:pt x="313918" y="596606"/>
                  </a:cubicBezTo>
                  <a:lnTo>
                    <a:pt x="313918" y="531997"/>
                  </a:lnTo>
                  <a:cubicBezTo>
                    <a:pt x="295672" y="521777"/>
                    <a:pt x="242981" y="485251"/>
                    <a:pt x="242981" y="404467"/>
                  </a:cubicBezTo>
                  <a:cubicBezTo>
                    <a:pt x="242981" y="366430"/>
                    <a:pt x="226071" y="298888"/>
                    <a:pt x="204353" y="268850"/>
                  </a:cubicBezTo>
                  <a:cubicBezTo>
                    <a:pt x="180945" y="236412"/>
                    <a:pt x="198034" y="217838"/>
                    <a:pt x="203819" y="212950"/>
                  </a:cubicBezTo>
                  <a:cubicBezTo>
                    <a:pt x="221620" y="197842"/>
                    <a:pt x="253929" y="198908"/>
                    <a:pt x="270395" y="215350"/>
                  </a:cubicBezTo>
                  <a:cubicBezTo>
                    <a:pt x="283034" y="227969"/>
                    <a:pt x="294604" y="245921"/>
                    <a:pt x="303772" y="264673"/>
                  </a:cubicBezTo>
                  <a:lnTo>
                    <a:pt x="303772" y="50583"/>
                  </a:lnTo>
                  <a:cubicBezTo>
                    <a:pt x="303772" y="26677"/>
                    <a:pt x="323264" y="15"/>
                    <a:pt x="349342" y="15"/>
                  </a:cubicBezTo>
                  <a:close/>
                </a:path>
              </a:pathLst>
            </a:custGeom>
            <a:solidFill>
              <a:schemeClr val="accent6"/>
            </a:solidFill>
            <a:ln>
              <a:noFill/>
            </a:ln>
          </p:spPr>
          <p:txBody>
            <a:bodyPr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a:defRPr/>
              </a:pPr>
              <a:endParaRPr>
                <a:latin typeface="+mn-ea"/>
                <a:ea typeface="+mn-ea"/>
              </a:endParaRPr>
            </a:p>
          </p:txBody>
        </p:sp>
        <p:sp>
          <p:nvSpPr>
            <p:cNvPr id="14" name="îṡľïḍè">
              <a:extLst>
                <a:ext uri="{FF2B5EF4-FFF2-40B4-BE49-F238E27FC236}">
                  <a16:creationId xmlns:a16="http://schemas.microsoft.com/office/drawing/2014/main" id="{92CBE771-EE15-4666-A394-2C29A4636BB0}"/>
                </a:ext>
              </a:extLst>
            </p:cNvPr>
            <p:cNvSpPr/>
            <p:nvPr/>
          </p:nvSpPr>
          <p:spPr>
            <a:xfrm>
              <a:off x="5745163" y="2235132"/>
              <a:ext cx="854075" cy="854016"/>
            </a:xfrm>
            <a:prstGeom prst="ellipse">
              <a:avLst/>
            </a:prstGeom>
            <a:solidFill>
              <a:schemeClr val="bg1"/>
            </a:solidFill>
            <a:ln w="19050" cap="flat" cmpd="sng" algn="ctr">
              <a:solidFill>
                <a:srgbClr val="D9D9D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mn-ea"/>
              </a:endParaRPr>
            </a:p>
          </p:txBody>
        </p:sp>
        <p:sp>
          <p:nvSpPr>
            <p:cNvPr id="34" name="ïṥľîḍé">
              <a:extLst>
                <a:ext uri="{FF2B5EF4-FFF2-40B4-BE49-F238E27FC236}">
                  <a16:creationId xmlns:a16="http://schemas.microsoft.com/office/drawing/2014/main" id="{1F5DDFD9-C544-4CBA-81DB-CC511548CC25}"/>
                </a:ext>
              </a:extLst>
            </p:cNvPr>
            <p:cNvSpPr/>
            <p:nvPr/>
          </p:nvSpPr>
          <p:spPr bwMode="auto">
            <a:xfrm>
              <a:off x="4552950" y="2976444"/>
              <a:ext cx="490538" cy="493678"/>
            </a:xfrm>
            <a:custGeom>
              <a:avLst/>
              <a:gdLst>
                <a:gd name="T0" fmla="*/ 0 w 5786"/>
                <a:gd name="T1" fmla="*/ 0 h 5837"/>
                <a:gd name="T2" fmla="*/ 0 w 5786"/>
                <a:gd name="T3" fmla="*/ 5837 h 5837"/>
                <a:gd name="T4" fmla="*/ 1958 w 5786"/>
                <a:gd name="T5" fmla="*/ 5837 h 5837"/>
                <a:gd name="T6" fmla="*/ 3912 w 5786"/>
                <a:gd name="T7" fmla="*/ 5837 h 5837"/>
                <a:gd name="T8" fmla="*/ 5786 w 5786"/>
                <a:gd name="T9" fmla="*/ 5837 h 5837"/>
                <a:gd name="T10" fmla="*/ 5786 w 5786"/>
                <a:gd name="T11" fmla="*/ 0 h 5837"/>
                <a:gd name="T12" fmla="*/ 0 w 5786"/>
                <a:gd name="T13" fmla="*/ 0 h 5837"/>
                <a:gd name="T14" fmla="*/ 5479 w 5786"/>
                <a:gd name="T15" fmla="*/ 5530 h 5837"/>
                <a:gd name="T16" fmla="*/ 3912 w 5786"/>
                <a:gd name="T17" fmla="*/ 5530 h 5837"/>
                <a:gd name="T18" fmla="*/ 2085 w 5786"/>
                <a:gd name="T19" fmla="*/ 5530 h 5837"/>
                <a:gd name="T20" fmla="*/ 1240 w 5786"/>
                <a:gd name="T21" fmla="*/ 4686 h 5837"/>
                <a:gd name="T22" fmla="*/ 1240 w 5786"/>
                <a:gd name="T23" fmla="*/ 1242 h 5837"/>
                <a:gd name="T24" fmla="*/ 5465 w 5786"/>
                <a:gd name="T25" fmla="*/ 1242 h 5837"/>
                <a:gd name="T26" fmla="*/ 5465 w 5786"/>
                <a:gd name="T27" fmla="*/ 4707 h 5837"/>
                <a:gd name="T28" fmla="*/ 2635 w 5786"/>
                <a:gd name="T29" fmla="*/ 4707 h 5837"/>
                <a:gd name="T30" fmla="*/ 2000 w 5786"/>
                <a:gd name="T31" fmla="*/ 4071 h 5837"/>
                <a:gd name="T32" fmla="*/ 2000 w 5786"/>
                <a:gd name="T33" fmla="*/ 2155 h 5837"/>
                <a:gd name="T34" fmla="*/ 4765 w 5786"/>
                <a:gd name="T35" fmla="*/ 2155 h 5837"/>
                <a:gd name="T36" fmla="*/ 4765 w 5786"/>
                <a:gd name="T37" fmla="*/ 3981 h 5837"/>
                <a:gd name="T38" fmla="*/ 3497 w 5786"/>
                <a:gd name="T39" fmla="*/ 3981 h 5837"/>
                <a:gd name="T40" fmla="*/ 3260 w 5786"/>
                <a:gd name="T41" fmla="*/ 3744 h 5837"/>
                <a:gd name="T42" fmla="*/ 3900 w 5786"/>
                <a:gd name="T43" fmla="*/ 3744 h 5837"/>
                <a:gd name="T44" fmla="*/ 3900 w 5786"/>
                <a:gd name="T45" fmla="*/ 2669 h 5837"/>
                <a:gd name="T46" fmla="*/ 2825 w 5786"/>
                <a:gd name="T47" fmla="*/ 2669 h 5837"/>
                <a:gd name="T48" fmla="*/ 2825 w 5786"/>
                <a:gd name="T49" fmla="*/ 3744 h 5837"/>
                <a:gd name="T50" fmla="*/ 2835 w 5786"/>
                <a:gd name="T51" fmla="*/ 3744 h 5837"/>
                <a:gd name="T52" fmla="*/ 2830 w 5786"/>
                <a:gd name="T53" fmla="*/ 3749 h 5837"/>
                <a:gd name="T54" fmla="*/ 3370 w 5786"/>
                <a:gd name="T55" fmla="*/ 4289 h 5837"/>
                <a:gd name="T56" fmla="*/ 5072 w 5786"/>
                <a:gd name="T57" fmla="*/ 4289 h 5837"/>
                <a:gd name="T58" fmla="*/ 5072 w 5786"/>
                <a:gd name="T59" fmla="*/ 1848 h 5837"/>
                <a:gd name="T60" fmla="*/ 1693 w 5786"/>
                <a:gd name="T61" fmla="*/ 1848 h 5837"/>
                <a:gd name="T62" fmla="*/ 1693 w 5786"/>
                <a:gd name="T63" fmla="*/ 4199 h 5837"/>
                <a:gd name="T64" fmla="*/ 2508 w 5786"/>
                <a:gd name="T65" fmla="*/ 5014 h 5837"/>
                <a:gd name="T66" fmla="*/ 5479 w 5786"/>
                <a:gd name="T67" fmla="*/ 5014 h 5837"/>
                <a:gd name="T68" fmla="*/ 5479 w 5786"/>
                <a:gd name="T69" fmla="*/ 5530 h 5837"/>
                <a:gd name="T70" fmla="*/ 5479 w 5786"/>
                <a:gd name="T71" fmla="*/ 5530 h 5837"/>
                <a:gd name="T72" fmla="*/ 5479 w 5786"/>
                <a:gd name="T73" fmla="*/ 935 h 5837"/>
                <a:gd name="T74" fmla="*/ 933 w 5786"/>
                <a:gd name="T75" fmla="*/ 935 h 5837"/>
                <a:gd name="T76" fmla="*/ 933 w 5786"/>
                <a:gd name="T77" fmla="*/ 4813 h 5837"/>
                <a:gd name="T78" fmla="*/ 1650 w 5786"/>
                <a:gd name="T79" fmla="*/ 5530 h 5837"/>
                <a:gd name="T80" fmla="*/ 307 w 5786"/>
                <a:gd name="T81" fmla="*/ 5530 h 5837"/>
                <a:gd name="T82" fmla="*/ 307 w 5786"/>
                <a:gd name="T83" fmla="*/ 307 h 5837"/>
                <a:gd name="T84" fmla="*/ 5479 w 5786"/>
                <a:gd name="T85" fmla="*/ 307 h 5837"/>
                <a:gd name="T86" fmla="*/ 5479 w 5786"/>
                <a:gd name="T87" fmla="*/ 935 h 5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86" h="5837">
                  <a:moveTo>
                    <a:pt x="0" y="0"/>
                  </a:moveTo>
                  <a:lnTo>
                    <a:pt x="0" y="5837"/>
                  </a:lnTo>
                  <a:lnTo>
                    <a:pt x="1958" y="5837"/>
                  </a:lnTo>
                  <a:lnTo>
                    <a:pt x="3912" y="5837"/>
                  </a:lnTo>
                  <a:lnTo>
                    <a:pt x="5786" y="5837"/>
                  </a:lnTo>
                  <a:lnTo>
                    <a:pt x="5786" y="0"/>
                  </a:lnTo>
                  <a:lnTo>
                    <a:pt x="0" y="0"/>
                  </a:lnTo>
                  <a:close/>
                  <a:moveTo>
                    <a:pt x="5479" y="5530"/>
                  </a:moveTo>
                  <a:lnTo>
                    <a:pt x="3912" y="5530"/>
                  </a:lnTo>
                  <a:lnTo>
                    <a:pt x="2085" y="5530"/>
                  </a:lnTo>
                  <a:lnTo>
                    <a:pt x="1240" y="4686"/>
                  </a:lnTo>
                  <a:lnTo>
                    <a:pt x="1240" y="1242"/>
                  </a:lnTo>
                  <a:lnTo>
                    <a:pt x="5465" y="1242"/>
                  </a:lnTo>
                  <a:lnTo>
                    <a:pt x="5465" y="4707"/>
                  </a:lnTo>
                  <a:lnTo>
                    <a:pt x="2635" y="4707"/>
                  </a:lnTo>
                  <a:lnTo>
                    <a:pt x="2000" y="4071"/>
                  </a:lnTo>
                  <a:lnTo>
                    <a:pt x="2000" y="2155"/>
                  </a:lnTo>
                  <a:lnTo>
                    <a:pt x="4765" y="2155"/>
                  </a:lnTo>
                  <a:lnTo>
                    <a:pt x="4765" y="3981"/>
                  </a:lnTo>
                  <a:lnTo>
                    <a:pt x="3497" y="3981"/>
                  </a:lnTo>
                  <a:lnTo>
                    <a:pt x="3260" y="3744"/>
                  </a:lnTo>
                  <a:lnTo>
                    <a:pt x="3900" y="3744"/>
                  </a:lnTo>
                  <a:lnTo>
                    <a:pt x="3900" y="2669"/>
                  </a:lnTo>
                  <a:lnTo>
                    <a:pt x="2825" y="2669"/>
                  </a:lnTo>
                  <a:lnTo>
                    <a:pt x="2825" y="3744"/>
                  </a:lnTo>
                  <a:lnTo>
                    <a:pt x="2835" y="3744"/>
                  </a:lnTo>
                  <a:lnTo>
                    <a:pt x="2830" y="3749"/>
                  </a:lnTo>
                  <a:lnTo>
                    <a:pt x="3370" y="4289"/>
                  </a:lnTo>
                  <a:lnTo>
                    <a:pt x="5072" y="4289"/>
                  </a:lnTo>
                  <a:lnTo>
                    <a:pt x="5072" y="1848"/>
                  </a:lnTo>
                  <a:lnTo>
                    <a:pt x="1693" y="1848"/>
                  </a:lnTo>
                  <a:lnTo>
                    <a:pt x="1693" y="4199"/>
                  </a:lnTo>
                  <a:lnTo>
                    <a:pt x="2508" y="5014"/>
                  </a:lnTo>
                  <a:lnTo>
                    <a:pt x="5479" y="5014"/>
                  </a:lnTo>
                  <a:lnTo>
                    <a:pt x="5479" y="5530"/>
                  </a:lnTo>
                  <a:lnTo>
                    <a:pt x="5479" y="5530"/>
                  </a:lnTo>
                  <a:close/>
                  <a:moveTo>
                    <a:pt x="5479" y="935"/>
                  </a:moveTo>
                  <a:lnTo>
                    <a:pt x="933" y="935"/>
                  </a:lnTo>
                  <a:lnTo>
                    <a:pt x="933" y="4813"/>
                  </a:lnTo>
                  <a:lnTo>
                    <a:pt x="1650" y="5530"/>
                  </a:lnTo>
                  <a:lnTo>
                    <a:pt x="307" y="5530"/>
                  </a:lnTo>
                  <a:lnTo>
                    <a:pt x="307" y="307"/>
                  </a:lnTo>
                  <a:lnTo>
                    <a:pt x="5479" y="307"/>
                  </a:lnTo>
                  <a:lnTo>
                    <a:pt x="5479" y="935"/>
                  </a:lnTo>
                  <a:close/>
                </a:path>
              </a:pathLst>
            </a:custGeom>
            <a:solidFill>
              <a:schemeClr val="accent1"/>
            </a:solidFill>
            <a:ln>
              <a:noFill/>
            </a:ln>
          </p:spPr>
          <p:txBody>
            <a:bodyPr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a:defRPr/>
              </a:pPr>
              <a:endParaRPr>
                <a:latin typeface="+mn-ea"/>
                <a:ea typeface="+mn-ea"/>
              </a:endParaRPr>
            </a:p>
          </p:txBody>
        </p:sp>
        <p:sp>
          <p:nvSpPr>
            <p:cNvPr id="30" name="ïṧḷîḍe">
              <a:extLst>
                <a:ext uri="{FF2B5EF4-FFF2-40B4-BE49-F238E27FC236}">
                  <a16:creationId xmlns:a16="http://schemas.microsoft.com/office/drawing/2014/main" id="{714349A7-6E55-4560-B3EB-9596353216F6}"/>
                </a:ext>
              </a:extLst>
            </p:cNvPr>
            <p:cNvSpPr/>
            <p:nvPr/>
          </p:nvSpPr>
          <p:spPr bwMode="auto">
            <a:xfrm>
              <a:off x="669925" y="4351125"/>
              <a:ext cx="2697163" cy="379386"/>
            </a:xfrm>
            <a:prstGeom prst="rect">
              <a:avLst/>
            </a:prstGeom>
            <a:noFill/>
            <a:ln w="28575" algn="ctr">
              <a:noFill/>
              <a:round/>
              <a:headEnd/>
              <a:tailEnd/>
            </a:ln>
          </p:spPr>
          <p:txBody>
            <a:bodyPr anchor="ctr">
              <a:norm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lgn="ctr" fontAlgn="auto">
                <a:spcBef>
                  <a:spcPts val="0"/>
                </a:spcBef>
                <a:spcAft>
                  <a:spcPts val="0"/>
                </a:spcAft>
                <a:defRPr/>
              </a:pPr>
              <a:r>
                <a:rPr lang="zh-CN" altLang="en-US" sz="1600" b="1" dirty="0">
                  <a:latin typeface="+mn-ea"/>
                  <a:ea typeface="+mn-ea"/>
                  <a:sym typeface="Arial" panose="020B0604020202020204" pitchFamily="34" charset="0"/>
                </a:rPr>
                <a:t>无需人工参与</a:t>
              </a:r>
            </a:p>
          </p:txBody>
        </p:sp>
        <p:sp>
          <p:nvSpPr>
            <p:cNvPr id="31" name="íşlîḋé">
              <a:extLst>
                <a:ext uri="{FF2B5EF4-FFF2-40B4-BE49-F238E27FC236}">
                  <a16:creationId xmlns:a16="http://schemas.microsoft.com/office/drawing/2014/main" id="{456E2C75-281E-4E62-BFB1-C59D842A78D8}"/>
                </a:ext>
              </a:extLst>
            </p:cNvPr>
            <p:cNvSpPr/>
            <p:nvPr/>
          </p:nvSpPr>
          <p:spPr>
            <a:xfrm>
              <a:off x="760413" y="4730511"/>
              <a:ext cx="2749550" cy="10937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fontAlgn="auto">
                <a:lnSpc>
                  <a:spcPct val="150000"/>
                </a:lnSpc>
                <a:spcBef>
                  <a:spcPts val="0"/>
                </a:spcBef>
                <a:spcAft>
                  <a:spcPts val="0"/>
                </a:spcAft>
                <a:defRPr/>
              </a:pPr>
              <a:r>
                <a:rPr lang="zh-CN" altLang="en-US" sz="1400" dirty="0">
                  <a:solidFill>
                    <a:schemeClr val="tx2">
                      <a:lumMod val="75000"/>
                    </a:schemeClr>
                  </a:solidFill>
                  <a:latin typeface="+mn-ea"/>
                  <a:sym typeface="Arial" panose="020B0604020202020204" pitchFamily="34" charset="0"/>
                </a:rPr>
                <a:t>设备</a:t>
              </a:r>
              <a:r>
                <a:rPr lang="en-US" altLang="zh-CN" sz="1400" dirty="0">
                  <a:solidFill>
                    <a:schemeClr val="tx2">
                      <a:lumMod val="75000"/>
                    </a:schemeClr>
                  </a:solidFill>
                  <a:latin typeface="+mn-ea"/>
                  <a:sym typeface="Arial" panose="020B0604020202020204" pitchFamily="34" charset="0"/>
                </a:rPr>
                <a:t>24</a:t>
              </a:r>
              <a:r>
                <a:rPr lang="zh-CN" altLang="en-US" sz="1400" dirty="0">
                  <a:solidFill>
                    <a:schemeClr val="tx2">
                      <a:lumMod val="75000"/>
                    </a:schemeClr>
                  </a:solidFill>
                  <a:latin typeface="+mn-ea"/>
                  <a:sym typeface="Arial" panose="020B0604020202020204" pitchFamily="34" charset="0"/>
                </a:rPr>
                <a:t>小时运行，实时监控库存，仅需要管理员根据存量添加干净鞋子和衣服。</a:t>
              </a:r>
              <a:endParaRPr lang="en-US" altLang="zh-CN" sz="1400" dirty="0">
                <a:solidFill>
                  <a:schemeClr val="tx2">
                    <a:lumMod val="75000"/>
                  </a:schemeClr>
                </a:solidFill>
                <a:latin typeface="+mn-ea"/>
                <a:sym typeface="Arial" panose="020B0604020202020204" pitchFamily="34" charset="0"/>
              </a:endParaRPr>
            </a:p>
          </p:txBody>
        </p:sp>
        <p:sp>
          <p:nvSpPr>
            <p:cNvPr id="28" name="işḷíḓê">
              <a:extLst>
                <a:ext uri="{FF2B5EF4-FFF2-40B4-BE49-F238E27FC236}">
                  <a16:creationId xmlns:a16="http://schemas.microsoft.com/office/drawing/2014/main" id="{24BF6AEE-71F5-4EE0-A900-0CC001A7F5FF}"/>
                </a:ext>
              </a:extLst>
            </p:cNvPr>
            <p:cNvSpPr/>
            <p:nvPr/>
          </p:nvSpPr>
          <p:spPr bwMode="auto">
            <a:xfrm>
              <a:off x="8824913" y="4351125"/>
              <a:ext cx="2695575" cy="379386"/>
            </a:xfrm>
            <a:prstGeom prst="rect">
              <a:avLst/>
            </a:prstGeom>
            <a:noFill/>
            <a:ln w="28575" algn="ctr">
              <a:noFill/>
              <a:round/>
              <a:headEnd/>
              <a:tailEnd/>
            </a:ln>
          </p:spPr>
          <p:txBody>
            <a:bodyPr anchor="ctr">
              <a:norm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lgn="ctr" fontAlgn="auto">
                <a:spcBef>
                  <a:spcPts val="0"/>
                </a:spcBef>
                <a:spcAft>
                  <a:spcPts val="0"/>
                </a:spcAft>
                <a:defRPr/>
              </a:pPr>
              <a:r>
                <a:rPr lang="zh-CN" altLang="en-US" sz="1600" b="1" dirty="0">
                  <a:latin typeface="+mn-ea"/>
                  <a:ea typeface="+mn-ea"/>
                  <a:sym typeface="Arial" panose="020B0604020202020204" pitchFamily="34" charset="0"/>
                </a:rPr>
                <a:t>声光提示</a:t>
              </a:r>
            </a:p>
          </p:txBody>
        </p:sp>
        <p:sp>
          <p:nvSpPr>
            <p:cNvPr id="29" name="íṡ1îḋé">
              <a:extLst>
                <a:ext uri="{FF2B5EF4-FFF2-40B4-BE49-F238E27FC236}">
                  <a16:creationId xmlns:a16="http://schemas.microsoft.com/office/drawing/2014/main" id="{AC479E3D-2F35-40F6-84B1-E18FE80753F6}"/>
                </a:ext>
              </a:extLst>
            </p:cNvPr>
            <p:cNvSpPr/>
            <p:nvPr/>
          </p:nvSpPr>
          <p:spPr>
            <a:xfrm>
              <a:off x="8807450" y="4730511"/>
              <a:ext cx="2749550" cy="10937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fontAlgn="auto">
                <a:lnSpc>
                  <a:spcPct val="150000"/>
                </a:lnSpc>
                <a:spcBef>
                  <a:spcPts val="0"/>
                </a:spcBef>
                <a:spcAft>
                  <a:spcPts val="0"/>
                </a:spcAft>
                <a:defRPr/>
              </a:pPr>
              <a:r>
                <a:rPr lang="en-US" altLang="zh-CN" sz="1400" dirty="0">
                  <a:solidFill>
                    <a:schemeClr val="tx2">
                      <a:lumMod val="75000"/>
                    </a:schemeClr>
                  </a:solidFill>
                  <a:latin typeface="+mn-ea"/>
                  <a:sym typeface="Arial" panose="020B0604020202020204" pitchFamily="34" charset="0"/>
                </a:rPr>
                <a:t>LED</a:t>
              </a:r>
              <a:r>
                <a:rPr lang="zh-CN" altLang="en-US" sz="1400" dirty="0">
                  <a:solidFill>
                    <a:schemeClr val="tx2">
                      <a:lumMod val="75000"/>
                    </a:schemeClr>
                  </a:solidFill>
                  <a:latin typeface="+mn-ea"/>
                  <a:sym typeface="Arial" panose="020B0604020202020204" pitchFamily="34" charset="0"/>
                </a:rPr>
                <a:t>自发光技术和语音提示，以便初次使用设备的患者能迅速发现对应的功能模块。</a:t>
              </a:r>
              <a:endParaRPr lang="en-US" altLang="zh-CN" sz="1400" dirty="0">
                <a:solidFill>
                  <a:schemeClr val="tx2">
                    <a:lumMod val="75000"/>
                  </a:schemeClr>
                </a:solidFill>
                <a:latin typeface="+mn-ea"/>
                <a:sym typeface="Arial" panose="020B0604020202020204" pitchFamily="34" charset="0"/>
              </a:endParaRPr>
            </a:p>
          </p:txBody>
        </p:sp>
        <p:sp>
          <p:nvSpPr>
            <p:cNvPr id="35" name="í$ļíḋé">
              <a:extLst>
                <a:ext uri="{FF2B5EF4-FFF2-40B4-BE49-F238E27FC236}">
                  <a16:creationId xmlns:a16="http://schemas.microsoft.com/office/drawing/2014/main" id="{18F0AD8D-8C7A-4429-9E9B-8D67990983D6}"/>
                </a:ext>
              </a:extLst>
            </p:cNvPr>
            <p:cNvSpPr/>
            <p:nvPr/>
          </p:nvSpPr>
          <p:spPr bwMode="auto">
            <a:xfrm>
              <a:off x="5899150" y="2474828"/>
              <a:ext cx="493713" cy="363512"/>
            </a:xfrm>
            <a:custGeom>
              <a:avLst/>
              <a:gdLst>
                <a:gd name="connsiteX0" fmla="*/ 372284 w 607497"/>
                <a:gd name="connsiteY0" fmla="*/ 151642 h 447822"/>
                <a:gd name="connsiteX1" fmla="*/ 372284 w 607497"/>
                <a:gd name="connsiteY1" fmla="*/ 208581 h 447822"/>
                <a:gd name="connsiteX2" fmla="*/ 584864 w 607497"/>
                <a:gd name="connsiteY2" fmla="*/ 208581 h 447822"/>
                <a:gd name="connsiteX3" fmla="*/ 584864 w 607497"/>
                <a:gd name="connsiteY3" fmla="*/ 151642 h 447822"/>
                <a:gd name="connsiteX4" fmla="*/ 372284 w 607497"/>
                <a:gd name="connsiteY4" fmla="*/ 94597 h 447822"/>
                <a:gd name="connsiteX5" fmla="*/ 372284 w 607497"/>
                <a:gd name="connsiteY5" fmla="*/ 121429 h 447822"/>
                <a:gd name="connsiteX6" fmla="*/ 584864 w 607497"/>
                <a:gd name="connsiteY6" fmla="*/ 121429 h 447822"/>
                <a:gd name="connsiteX7" fmla="*/ 584864 w 607497"/>
                <a:gd name="connsiteY7" fmla="*/ 94597 h 447822"/>
                <a:gd name="connsiteX8" fmla="*/ 367630 w 607497"/>
                <a:gd name="connsiteY8" fmla="*/ 71991 h 447822"/>
                <a:gd name="connsiteX9" fmla="*/ 589623 w 607497"/>
                <a:gd name="connsiteY9" fmla="*/ 71991 h 447822"/>
                <a:gd name="connsiteX10" fmla="*/ 607497 w 607497"/>
                <a:gd name="connsiteY10" fmla="*/ 89949 h 447822"/>
                <a:gd name="connsiteX11" fmla="*/ 607497 w 607497"/>
                <a:gd name="connsiteY11" fmla="*/ 213334 h 447822"/>
                <a:gd name="connsiteX12" fmla="*/ 589623 w 607497"/>
                <a:gd name="connsiteY12" fmla="*/ 231187 h 447822"/>
                <a:gd name="connsiteX13" fmla="*/ 367630 w 607497"/>
                <a:gd name="connsiteY13" fmla="*/ 231187 h 447822"/>
                <a:gd name="connsiteX14" fmla="*/ 349651 w 607497"/>
                <a:gd name="connsiteY14" fmla="*/ 213334 h 447822"/>
                <a:gd name="connsiteX15" fmla="*/ 349651 w 607497"/>
                <a:gd name="connsiteY15" fmla="*/ 89949 h 447822"/>
                <a:gd name="connsiteX16" fmla="*/ 367630 w 607497"/>
                <a:gd name="connsiteY16" fmla="*/ 71991 h 447822"/>
                <a:gd name="connsiteX17" fmla="*/ 332987 w 607497"/>
                <a:gd name="connsiteY17" fmla="*/ 1243 h 447822"/>
                <a:gd name="connsiteX18" fmla="*/ 377414 w 607497"/>
                <a:gd name="connsiteY18" fmla="*/ 11172 h 447822"/>
                <a:gd name="connsiteX19" fmla="*/ 412955 w 607497"/>
                <a:gd name="connsiteY19" fmla="*/ 20044 h 447822"/>
                <a:gd name="connsiteX20" fmla="*/ 392222 w 607497"/>
                <a:gd name="connsiteY20" fmla="*/ 59547 h 447822"/>
                <a:gd name="connsiteX21" fmla="*/ 320505 w 607497"/>
                <a:gd name="connsiteY21" fmla="*/ 67258 h 447822"/>
                <a:gd name="connsiteX22" fmla="*/ 256722 w 607497"/>
                <a:gd name="connsiteY22" fmla="*/ 121866 h 447822"/>
                <a:gd name="connsiteX23" fmla="*/ 243076 w 607497"/>
                <a:gd name="connsiteY23" fmla="*/ 207844 h 447822"/>
                <a:gd name="connsiteX24" fmla="*/ 317544 w 607497"/>
                <a:gd name="connsiteY24" fmla="*/ 248404 h 447822"/>
                <a:gd name="connsiteX25" fmla="*/ 414753 w 607497"/>
                <a:gd name="connsiteY25" fmla="*/ 262557 h 447822"/>
                <a:gd name="connsiteX26" fmla="*/ 391588 w 607497"/>
                <a:gd name="connsiteY26" fmla="*/ 288435 h 447822"/>
                <a:gd name="connsiteX27" fmla="*/ 300090 w 607497"/>
                <a:gd name="connsiteY27" fmla="*/ 345050 h 447822"/>
                <a:gd name="connsiteX28" fmla="*/ 127250 w 607497"/>
                <a:gd name="connsiteY28" fmla="*/ 447822 h 447822"/>
                <a:gd name="connsiteX29" fmla="*/ 0 w 607497"/>
                <a:gd name="connsiteY29" fmla="*/ 383074 h 447822"/>
                <a:gd name="connsiteX30" fmla="*/ 184687 w 607497"/>
                <a:gd name="connsiteY30" fmla="*/ 53738 h 447822"/>
                <a:gd name="connsiteX31" fmla="*/ 197381 w 607497"/>
                <a:gd name="connsiteY31" fmla="*/ 42964 h 447822"/>
                <a:gd name="connsiteX32" fmla="*/ 247731 w 607497"/>
                <a:gd name="connsiteY32" fmla="*/ 20572 h 447822"/>
                <a:gd name="connsiteX33" fmla="*/ 332987 w 607497"/>
                <a:gd name="connsiteY33" fmla="*/ 1243 h 44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497" h="447822">
                  <a:moveTo>
                    <a:pt x="372284" y="151642"/>
                  </a:moveTo>
                  <a:lnTo>
                    <a:pt x="372284" y="208581"/>
                  </a:lnTo>
                  <a:lnTo>
                    <a:pt x="584864" y="208581"/>
                  </a:lnTo>
                  <a:lnTo>
                    <a:pt x="584864" y="151642"/>
                  </a:lnTo>
                  <a:close/>
                  <a:moveTo>
                    <a:pt x="372284" y="94597"/>
                  </a:moveTo>
                  <a:lnTo>
                    <a:pt x="372284" y="121429"/>
                  </a:lnTo>
                  <a:lnTo>
                    <a:pt x="584864" y="121429"/>
                  </a:lnTo>
                  <a:lnTo>
                    <a:pt x="584864" y="94597"/>
                  </a:lnTo>
                  <a:close/>
                  <a:moveTo>
                    <a:pt x="367630" y="71991"/>
                  </a:moveTo>
                  <a:lnTo>
                    <a:pt x="589623" y="71991"/>
                  </a:lnTo>
                  <a:cubicBezTo>
                    <a:pt x="599459" y="71991"/>
                    <a:pt x="607497" y="80019"/>
                    <a:pt x="607497" y="89949"/>
                  </a:cubicBezTo>
                  <a:lnTo>
                    <a:pt x="607497" y="213334"/>
                  </a:lnTo>
                  <a:cubicBezTo>
                    <a:pt x="607497" y="223159"/>
                    <a:pt x="599459" y="231187"/>
                    <a:pt x="589623" y="231187"/>
                  </a:cubicBezTo>
                  <a:lnTo>
                    <a:pt x="367630" y="231187"/>
                  </a:lnTo>
                  <a:cubicBezTo>
                    <a:pt x="357689" y="231187"/>
                    <a:pt x="349651" y="223159"/>
                    <a:pt x="349651" y="213334"/>
                  </a:cubicBezTo>
                  <a:lnTo>
                    <a:pt x="349651" y="89949"/>
                  </a:lnTo>
                  <a:cubicBezTo>
                    <a:pt x="349651" y="80019"/>
                    <a:pt x="357689" y="71991"/>
                    <a:pt x="367630" y="71991"/>
                  </a:cubicBezTo>
                  <a:close/>
                  <a:moveTo>
                    <a:pt x="332987" y="1243"/>
                  </a:moveTo>
                  <a:lnTo>
                    <a:pt x="377414" y="11172"/>
                  </a:lnTo>
                  <a:cubicBezTo>
                    <a:pt x="409147" y="18143"/>
                    <a:pt x="409147" y="18143"/>
                    <a:pt x="412955" y="20044"/>
                  </a:cubicBezTo>
                  <a:cubicBezTo>
                    <a:pt x="423321" y="25325"/>
                    <a:pt x="419619" y="47718"/>
                    <a:pt x="392222" y="59547"/>
                  </a:cubicBezTo>
                  <a:cubicBezTo>
                    <a:pt x="392222" y="59547"/>
                    <a:pt x="365461" y="70955"/>
                    <a:pt x="320505" y="67258"/>
                  </a:cubicBezTo>
                  <a:cubicBezTo>
                    <a:pt x="308447" y="68420"/>
                    <a:pt x="273329" y="102642"/>
                    <a:pt x="256722" y="121866"/>
                  </a:cubicBezTo>
                  <a:cubicBezTo>
                    <a:pt x="240115" y="141089"/>
                    <a:pt x="243076" y="207844"/>
                    <a:pt x="243076" y="207844"/>
                  </a:cubicBezTo>
                  <a:cubicBezTo>
                    <a:pt x="243076" y="207844"/>
                    <a:pt x="243394" y="276500"/>
                    <a:pt x="317544" y="248404"/>
                  </a:cubicBezTo>
                  <a:cubicBezTo>
                    <a:pt x="382174" y="223899"/>
                    <a:pt x="412532" y="256537"/>
                    <a:pt x="414753" y="262557"/>
                  </a:cubicBezTo>
                  <a:cubicBezTo>
                    <a:pt x="417080" y="269423"/>
                    <a:pt x="398040" y="284633"/>
                    <a:pt x="391588" y="288435"/>
                  </a:cubicBezTo>
                  <a:cubicBezTo>
                    <a:pt x="343988" y="316320"/>
                    <a:pt x="319342" y="335966"/>
                    <a:pt x="300090" y="345050"/>
                  </a:cubicBezTo>
                  <a:cubicBezTo>
                    <a:pt x="245827" y="370611"/>
                    <a:pt x="175167" y="374624"/>
                    <a:pt x="127250" y="447822"/>
                  </a:cubicBezTo>
                  <a:lnTo>
                    <a:pt x="0" y="383074"/>
                  </a:lnTo>
                  <a:cubicBezTo>
                    <a:pt x="0" y="383074"/>
                    <a:pt x="109691" y="148483"/>
                    <a:pt x="184687" y="53738"/>
                  </a:cubicBezTo>
                  <a:cubicBezTo>
                    <a:pt x="188178" y="49302"/>
                    <a:pt x="192409" y="45394"/>
                    <a:pt x="197381" y="42964"/>
                  </a:cubicBezTo>
                  <a:cubicBezTo>
                    <a:pt x="198438" y="42542"/>
                    <a:pt x="221498" y="31346"/>
                    <a:pt x="247731" y="20572"/>
                  </a:cubicBezTo>
                  <a:cubicBezTo>
                    <a:pt x="301254" y="-1187"/>
                    <a:pt x="320294" y="-1609"/>
                    <a:pt x="332987" y="1243"/>
                  </a:cubicBezTo>
                  <a:close/>
                </a:path>
              </a:pathLst>
            </a:custGeom>
            <a:solidFill>
              <a:schemeClr val="accent4"/>
            </a:solidFill>
            <a:ln>
              <a:noFill/>
            </a:ln>
          </p:spPr>
          <p:txBody>
            <a:bodyPr anchor="ctr">
              <a:normAutofit lnSpcReduction="1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a:defRPr/>
              </a:pPr>
              <a:endParaRPr>
                <a:latin typeface="+mn-ea"/>
                <a:ea typeface="+mn-ea"/>
              </a:endParaRPr>
            </a:p>
          </p:txBody>
        </p:sp>
        <p:sp>
          <p:nvSpPr>
            <p:cNvPr id="26" name="íŝ1íḋê">
              <a:extLst>
                <a:ext uri="{FF2B5EF4-FFF2-40B4-BE49-F238E27FC236}">
                  <a16:creationId xmlns:a16="http://schemas.microsoft.com/office/drawing/2014/main" id="{6025BEED-9367-4BC7-BD5B-3E3CAF922D1C}"/>
                </a:ext>
              </a:extLst>
            </p:cNvPr>
            <p:cNvSpPr/>
            <p:nvPr/>
          </p:nvSpPr>
          <p:spPr bwMode="auto">
            <a:xfrm>
              <a:off x="1247775" y="2711349"/>
              <a:ext cx="2870200" cy="380974"/>
            </a:xfrm>
            <a:prstGeom prst="rect">
              <a:avLst/>
            </a:prstGeom>
            <a:noFill/>
            <a:ln w="28575" algn="ctr">
              <a:noFill/>
              <a:round/>
              <a:headEnd/>
              <a:tailEnd/>
            </a:ln>
          </p:spPr>
          <p:txBody>
            <a:bodyPr anchor="ctr">
              <a:norm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lgn="ctr" fontAlgn="auto">
                <a:spcBef>
                  <a:spcPts val="0"/>
                </a:spcBef>
                <a:spcAft>
                  <a:spcPts val="0"/>
                </a:spcAft>
                <a:defRPr/>
              </a:pPr>
              <a:r>
                <a:rPr lang="en-US" altLang="zh-CN" sz="1600" b="1" dirty="0">
                  <a:latin typeface="+mn-ea"/>
                  <a:ea typeface="+mn-ea"/>
                  <a:sym typeface="Arial" panose="020B0604020202020204" pitchFamily="34" charset="0"/>
                </a:rPr>
                <a:t>RFID</a:t>
              </a:r>
              <a:r>
                <a:rPr lang="zh-CN" altLang="en-US" sz="1600" b="1" dirty="0">
                  <a:latin typeface="+mn-ea"/>
                  <a:ea typeface="+mn-ea"/>
                  <a:sym typeface="Arial" panose="020B0604020202020204" pitchFamily="34" charset="0"/>
                </a:rPr>
                <a:t>标签感应</a:t>
              </a:r>
            </a:p>
          </p:txBody>
        </p:sp>
        <p:sp>
          <p:nvSpPr>
            <p:cNvPr id="27" name="íşḷîḍê">
              <a:extLst>
                <a:ext uri="{FF2B5EF4-FFF2-40B4-BE49-F238E27FC236}">
                  <a16:creationId xmlns:a16="http://schemas.microsoft.com/office/drawing/2014/main" id="{10FD39CA-EFDF-42FD-904E-0F0568FA8C08}"/>
                </a:ext>
              </a:extLst>
            </p:cNvPr>
            <p:cNvSpPr/>
            <p:nvPr/>
          </p:nvSpPr>
          <p:spPr>
            <a:xfrm>
              <a:off x="1338263" y="3092323"/>
              <a:ext cx="2751137" cy="10905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fontAlgn="auto">
                <a:lnSpc>
                  <a:spcPct val="150000"/>
                </a:lnSpc>
                <a:spcBef>
                  <a:spcPts val="0"/>
                </a:spcBef>
                <a:spcAft>
                  <a:spcPts val="0"/>
                </a:spcAft>
                <a:defRPr/>
              </a:pPr>
              <a:r>
                <a:rPr lang="zh-CN" altLang="en-US" sz="1400" dirty="0">
                  <a:solidFill>
                    <a:schemeClr val="tx2">
                      <a:lumMod val="75000"/>
                    </a:schemeClr>
                  </a:solidFill>
                  <a:latin typeface="+mn-ea"/>
                  <a:sym typeface="Arial" panose="020B0604020202020204" pitchFamily="34" charset="0"/>
                </a:rPr>
                <a:t>发衣柜、回收桶均带</a:t>
              </a:r>
              <a:r>
                <a:rPr lang="en-US" altLang="zh-CN" sz="1400" dirty="0">
                  <a:solidFill>
                    <a:schemeClr val="tx2">
                      <a:lumMod val="75000"/>
                    </a:schemeClr>
                  </a:solidFill>
                  <a:latin typeface="+mn-ea"/>
                  <a:sym typeface="Arial" panose="020B0604020202020204" pitchFamily="34" charset="0"/>
                </a:rPr>
                <a:t>RFID</a:t>
              </a:r>
              <a:r>
                <a:rPr lang="zh-CN" altLang="en-US" sz="1400" dirty="0">
                  <a:solidFill>
                    <a:schemeClr val="tx2">
                      <a:lumMod val="75000"/>
                    </a:schemeClr>
                  </a:solidFill>
                  <a:latin typeface="+mn-ea"/>
                  <a:sym typeface="Arial" panose="020B0604020202020204" pitchFamily="34" charset="0"/>
                </a:rPr>
                <a:t>标签感应。</a:t>
              </a:r>
              <a:endParaRPr lang="en-US" altLang="zh-CN" sz="1400" dirty="0">
                <a:solidFill>
                  <a:schemeClr val="tx2">
                    <a:lumMod val="75000"/>
                  </a:schemeClr>
                </a:solidFill>
                <a:latin typeface="+mn-ea"/>
                <a:sym typeface="Arial" panose="020B0604020202020204" pitchFamily="34" charset="0"/>
              </a:endParaRPr>
            </a:p>
          </p:txBody>
        </p:sp>
        <p:sp>
          <p:nvSpPr>
            <p:cNvPr id="24" name="iS1ïḓè">
              <a:extLst>
                <a:ext uri="{FF2B5EF4-FFF2-40B4-BE49-F238E27FC236}">
                  <a16:creationId xmlns:a16="http://schemas.microsoft.com/office/drawing/2014/main" id="{9E0508D9-92C8-4869-9A7A-A860A6816627}"/>
                </a:ext>
              </a:extLst>
            </p:cNvPr>
            <p:cNvSpPr/>
            <p:nvPr/>
          </p:nvSpPr>
          <p:spPr bwMode="auto">
            <a:xfrm>
              <a:off x="8243888" y="2711349"/>
              <a:ext cx="2873375" cy="380974"/>
            </a:xfrm>
            <a:prstGeom prst="rect">
              <a:avLst/>
            </a:prstGeom>
            <a:noFill/>
            <a:ln w="28575" algn="ctr">
              <a:noFill/>
              <a:round/>
              <a:headEnd/>
              <a:tailEnd/>
            </a:ln>
          </p:spPr>
          <p:txBody>
            <a:bodyPr anchor="ctr">
              <a:norm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lgn="ctr" fontAlgn="auto">
                <a:spcBef>
                  <a:spcPts val="0"/>
                </a:spcBef>
                <a:spcAft>
                  <a:spcPts val="0"/>
                </a:spcAft>
                <a:defRPr/>
              </a:pPr>
              <a:r>
                <a:rPr lang="zh-CN" altLang="en-US" sz="1600" b="1" dirty="0">
                  <a:latin typeface="+mn-ea"/>
                  <a:ea typeface="+mn-ea"/>
                  <a:sym typeface="Arial" panose="020B0604020202020204" pitchFamily="34" charset="0"/>
                </a:rPr>
                <a:t>操作简便</a:t>
              </a:r>
            </a:p>
          </p:txBody>
        </p:sp>
        <p:sp>
          <p:nvSpPr>
            <p:cNvPr id="25" name="îŝḷîḋe">
              <a:extLst>
                <a:ext uri="{FF2B5EF4-FFF2-40B4-BE49-F238E27FC236}">
                  <a16:creationId xmlns:a16="http://schemas.microsoft.com/office/drawing/2014/main" id="{AD10C55B-3DF9-4E37-8E13-B1F89DA06F40}"/>
                </a:ext>
              </a:extLst>
            </p:cNvPr>
            <p:cNvSpPr/>
            <p:nvPr/>
          </p:nvSpPr>
          <p:spPr>
            <a:xfrm>
              <a:off x="8226425" y="3092323"/>
              <a:ext cx="2749550" cy="10905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fontAlgn="auto">
                <a:lnSpc>
                  <a:spcPct val="150000"/>
                </a:lnSpc>
                <a:spcBef>
                  <a:spcPts val="0"/>
                </a:spcBef>
                <a:spcAft>
                  <a:spcPts val="0"/>
                </a:spcAft>
                <a:defRPr/>
              </a:pPr>
              <a:r>
                <a:rPr lang="zh-CN" altLang="en-US" sz="1400" dirty="0">
                  <a:solidFill>
                    <a:schemeClr val="tx2">
                      <a:lumMod val="75000"/>
                    </a:schemeClr>
                  </a:solidFill>
                  <a:latin typeface="+mn-ea"/>
                  <a:sym typeface="Arial" panose="020B0604020202020204" pitchFamily="34" charset="0"/>
                </a:rPr>
                <a:t>设备保持常亮，方便用户使用。</a:t>
              </a:r>
              <a:endParaRPr lang="en-US" altLang="zh-CN" sz="1400" dirty="0">
                <a:solidFill>
                  <a:schemeClr val="tx2">
                    <a:lumMod val="75000"/>
                  </a:schemeClr>
                </a:solidFill>
                <a:latin typeface="+mn-ea"/>
                <a:sym typeface="Arial" panose="020B0604020202020204" pitchFamily="34" charset="0"/>
              </a:endParaRPr>
            </a:p>
            <a:p>
              <a:pPr fontAlgn="auto">
                <a:lnSpc>
                  <a:spcPct val="150000"/>
                </a:lnSpc>
                <a:spcBef>
                  <a:spcPts val="0"/>
                </a:spcBef>
                <a:spcAft>
                  <a:spcPts val="0"/>
                </a:spcAft>
                <a:defRPr/>
              </a:pPr>
              <a:r>
                <a:rPr lang="zh-CN" altLang="en-US" sz="1400" dirty="0">
                  <a:solidFill>
                    <a:schemeClr val="tx2">
                      <a:lumMod val="75000"/>
                    </a:schemeClr>
                  </a:solidFill>
                  <a:latin typeface="+mn-ea"/>
                  <a:sym typeface="Arial" panose="020B0604020202020204" pitchFamily="34" charset="0"/>
                </a:rPr>
                <a:t>用户可按照操作流程，每步操作都有亮灯指示。</a:t>
              </a:r>
              <a:endParaRPr lang="en-US" altLang="zh-CN" sz="1400" dirty="0">
                <a:solidFill>
                  <a:schemeClr val="tx2">
                    <a:lumMod val="75000"/>
                  </a:schemeClr>
                </a:solidFill>
                <a:latin typeface="+mn-ea"/>
                <a:sym typeface="Arial" panose="020B0604020202020204" pitchFamily="34" charset="0"/>
              </a:endParaRPr>
            </a:p>
          </p:txBody>
        </p:sp>
        <p:sp>
          <p:nvSpPr>
            <p:cNvPr id="22" name="îṡļide">
              <a:extLst>
                <a:ext uri="{FF2B5EF4-FFF2-40B4-BE49-F238E27FC236}">
                  <a16:creationId xmlns:a16="http://schemas.microsoft.com/office/drawing/2014/main" id="{304E035D-9655-4CA7-9CBF-91C16A21B632}"/>
                </a:ext>
              </a:extLst>
            </p:cNvPr>
            <p:cNvSpPr/>
            <p:nvPr/>
          </p:nvSpPr>
          <p:spPr bwMode="auto">
            <a:xfrm>
              <a:off x="5165725" y="1238250"/>
              <a:ext cx="1849438" cy="379387"/>
            </a:xfrm>
            <a:prstGeom prst="rect">
              <a:avLst/>
            </a:prstGeom>
            <a:noFill/>
            <a:ln w="28575" algn="ctr">
              <a:noFill/>
              <a:round/>
              <a:headEnd/>
              <a:tailEnd/>
            </a:ln>
          </p:spPr>
          <p:txBody>
            <a:bodyPr anchor="ctr">
              <a:norm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lgn="ctr" fontAlgn="auto">
                <a:spcBef>
                  <a:spcPts val="0"/>
                </a:spcBef>
                <a:spcAft>
                  <a:spcPts val="0"/>
                </a:spcAft>
                <a:defRPr/>
              </a:pPr>
              <a:r>
                <a:rPr lang="zh-CN" altLang="en-US" sz="1600" b="1" dirty="0">
                  <a:latin typeface="+mn-ea"/>
                  <a:ea typeface="+mn-ea"/>
                  <a:sym typeface="Arial" panose="020B0604020202020204" pitchFamily="34" charset="0"/>
                </a:rPr>
                <a:t>无卡操作</a:t>
              </a:r>
            </a:p>
          </p:txBody>
        </p:sp>
        <p:sp>
          <p:nvSpPr>
            <p:cNvPr id="23" name="îSḷîḋé">
              <a:extLst>
                <a:ext uri="{FF2B5EF4-FFF2-40B4-BE49-F238E27FC236}">
                  <a16:creationId xmlns:a16="http://schemas.microsoft.com/office/drawing/2014/main" id="{2DFC2B65-257A-41DF-AE6C-0C59FE6714A2}"/>
                </a:ext>
              </a:extLst>
            </p:cNvPr>
            <p:cNvSpPr/>
            <p:nvPr/>
          </p:nvSpPr>
          <p:spPr>
            <a:xfrm>
              <a:off x="4846638" y="1617637"/>
              <a:ext cx="2749550" cy="10937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fontAlgn="auto">
                <a:spcBef>
                  <a:spcPts val="0"/>
                </a:spcBef>
                <a:spcAft>
                  <a:spcPts val="0"/>
                </a:spcAft>
                <a:defRPr/>
              </a:pPr>
              <a:r>
                <a:rPr lang="zh-CN" altLang="en-US" sz="1400" dirty="0">
                  <a:solidFill>
                    <a:schemeClr val="tx2">
                      <a:lumMod val="75000"/>
                    </a:schemeClr>
                  </a:solidFill>
                  <a:latin typeface="+mn-ea"/>
                  <a:sym typeface="Arial" panose="020B0604020202020204" pitchFamily="34" charset="0"/>
                </a:rPr>
                <a:t>全设备带指纹识别、人</a:t>
              </a:r>
              <a:r>
                <a:rPr lang="zh-CN" altLang="en-US" sz="1400" dirty="0" smtClean="0">
                  <a:solidFill>
                    <a:schemeClr val="tx2">
                      <a:lumMod val="75000"/>
                    </a:schemeClr>
                  </a:solidFill>
                  <a:latin typeface="+mn-ea"/>
                  <a:sym typeface="Arial" panose="020B0604020202020204" pitchFamily="34" charset="0"/>
                </a:rPr>
                <a:t>脸识别</a:t>
              </a:r>
              <a:r>
                <a:rPr lang="zh-CN" altLang="en-US" sz="1400" dirty="0">
                  <a:solidFill>
                    <a:schemeClr val="tx2">
                      <a:lumMod val="75000"/>
                    </a:schemeClr>
                  </a:solidFill>
                  <a:latin typeface="+mn-ea"/>
                  <a:sym typeface="Arial" panose="020B0604020202020204" pitchFamily="34" charset="0"/>
                </a:rPr>
                <a:t>。</a:t>
              </a:r>
              <a:endParaRPr lang="en-US" altLang="zh-CN" sz="1400" dirty="0">
                <a:solidFill>
                  <a:schemeClr val="tx2">
                    <a:lumMod val="75000"/>
                  </a:schemeClr>
                </a:solidFill>
                <a:latin typeface="+mn-ea"/>
                <a:sym typeface="Arial" panose="020B0604020202020204" pitchFamily="34" charset="0"/>
              </a:endParaRPr>
            </a:p>
          </p:txBody>
        </p:sp>
        <p:cxnSp>
          <p:nvCxnSpPr>
            <p:cNvPr id="37" name="直接连接符 36"/>
            <p:cNvCxnSpPr>
              <a:stCxn id="14" idx="1"/>
              <a:endCxn id="14" idx="5"/>
            </p:cNvCxnSpPr>
            <p:nvPr/>
          </p:nvCxnSpPr>
          <p:spPr>
            <a:xfrm>
              <a:off x="5870575" y="2360536"/>
              <a:ext cx="603250" cy="60320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p:txBody>
          <a:bodyPr/>
          <a:lstStyle/>
          <a:p>
            <a:pPr>
              <a:defRPr/>
            </a:pPr>
            <a:r>
              <a:rPr lang="zh-CN" altLang="en-US" dirty="0" smtClean="0"/>
              <a:t>手术室行为管理</a:t>
            </a:r>
            <a:r>
              <a:rPr lang="en-US" altLang="zh-CN" dirty="0" smtClean="0"/>
              <a:t>|</a:t>
            </a:r>
            <a:r>
              <a:rPr lang="zh-CN" altLang="en-US" sz="2000" dirty="0" smtClean="0"/>
              <a:t>终端特点</a:t>
            </a:r>
            <a:r>
              <a:rPr lang="zh-CN" altLang="en-US" dirty="0" smtClean="0"/>
              <a:t/>
            </a:r>
            <a:br>
              <a:rPr lang="zh-CN" altLang="en-US" dirty="0" smtClean="0"/>
            </a:br>
            <a:endParaRPr lang="zh-CN" altLang="en-US" dirty="0"/>
          </a:p>
        </p:txBody>
      </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0"/>
          <p:cNvSpPr txBox="1"/>
          <p:nvPr/>
        </p:nvSpPr>
        <p:spPr bwMode="auto">
          <a:xfrm>
            <a:off x="8247063" y="1385481"/>
            <a:ext cx="3249612" cy="3123932"/>
          </a:xfrm>
          <a:prstGeom prst="rect">
            <a:avLst/>
          </a:prstGeom>
          <a:noFill/>
        </p:spPr>
        <p:txBody>
          <a:bodyPr wrap="square" spcCol="182880">
            <a:spAutoFit/>
          </a:bodyPr>
          <a:lstStyle/>
          <a:p>
            <a:pPr eaLnBrk="1" fontAlgn="auto" hangingPunct="1">
              <a:lnSpc>
                <a:spcPct val="150000"/>
              </a:lnSpc>
              <a:spcBef>
                <a:spcPts val="0"/>
              </a:spcBef>
              <a:spcAft>
                <a:spcPts val="0"/>
              </a:spcAft>
              <a:defRPr/>
            </a:pPr>
            <a:r>
              <a:rPr lang="zh-CN" altLang="en-US" sz="2000" b="1" dirty="0" smtClean="0">
                <a:solidFill>
                  <a:srgbClr val="3FA692"/>
                </a:solidFill>
                <a:sym typeface="Arial" panose="020B0604020202020204" pitchFamily="34" charset="0"/>
              </a:rPr>
              <a:t>使用说明</a:t>
            </a:r>
            <a:endParaRPr lang="en-US" altLang="zh-CN" sz="2000" b="1" dirty="0" smtClean="0">
              <a:solidFill>
                <a:srgbClr val="3FA692"/>
              </a:solidFill>
              <a:sym typeface="Arial" panose="020B0604020202020204" pitchFamily="34" charset="0"/>
            </a:endParaRPr>
          </a:p>
          <a:p>
            <a:pPr eaLnBrk="1" fontAlgn="auto" hangingPunct="1">
              <a:lnSpc>
                <a:spcPct val="200000"/>
              </a:lnSpc>
              <a:spcBef>
                <a:spcPts val="0"/>
              </a:spcBef>
              <a:spcAft>
                <a:spcPts val="0"/>
              </a:spcAft>
              <a:defRPr/>
            </a:pPr>
            <a:r>
              <a:rPr lang="zh-CN" altLang="en-US" sz="1400" dirty="0" smtClean="0">
                <a:solidFill>
                  <a:schemeClr val="tx2">
                    <a:lumMod val="75000"/>
                  </a:schemeClr>
                </a:solidFill>
                <a:latin typeface="+mn-ea"/>
                <a:sym typeface="Arial" panose="020B0604020202020204" pitchFamily="34" charset="0"/>
              </a:rPr>
              <a:t>通过</a:t>
            </a:r>
            <a:r>
              <a:rPr lang="zh-CN" altLang="en-US" sz="1400" dirty="0">
                <a:solidFill>
                  <a:schemeClr val="tx2">
                    <a:lumMod val="75000"/>
                  </a:schemeClr>
                </a:solidFill>
                <a:latin typeface="+mn-ea"/>
                <a:sym typeface="Arial" panose="020B0604020202020204" pitchFamily="34" charset="0"/>
              </a:rPr>
              <a:t>识别身份证、其他身份证件或者手工输入身份证号自助办理临时卡。</a:t>
            </a:r>
            <a:endParaRPr lang="en-US" altLang="zh-CN" sz="1400" dirty="0">
              <a:solidFill>
                <a:schemeClr val="tx2">
                  <a:lumMod val="75000"/>
                </a:schemeClr>
              </a:solidFill>
              <a:latin typeface="+mn-ea"/>
              <a:sym typeface="Arial" panose="020B0604020202020204" pitchFamily="34" charset="0"/>
            </a:endParaRPr>
          </a:p>
          <a:p>
            <a:pPr eaLnBrk="1" fontAlgn="auto" hangingPunct="1">
              <a:lnSpc>
                <a:spcPct val="200000"/>
              </a:lnSpc>
              <a:spcBef>
                <a:spcPts val="0"/>
              </a:spcBef>
              <a:spcAft>
                <a:spcPts val="0"/>
              </a:spcAft>
              <a:defRPr/>
            </a:pPr>
            <a:r>
              <a:rPr lang="zh-CN" altLang="en-US" sz="1400" dirty="0">
                <a:solidFill>
                  <a:schemeClr val="tx2">
                    <a:lumMod val="75000"/>
                  </a:schemeClr>
                </a:solidFill>
                <a:latin typeface="+mn-ea"/>
                <a:sym typeface="Arial" panose="020B0604020202020204" pitchFamily="34" charset="0"/>
              </a:rPr>
              <a:t>发卡终端和管理端</a:t>
            </a:r>
            <a:r>
              <a:rPr lang="en-US" altLang="zh-CN" sz="1400" dirty="0">
                <a:solidFill>
                  <a:schemeClr val="tx2">
                    <a:lumMod val="75000"/>
                  </a:schemeClr>
                </a:solidFill>
                <a:latin typeface="+mn-ea"/>
                <a:sym typeface="Arial" panose="020B0604020202020204" pitchFamily="34" charset="0"/>
              </a:rPr>
              <a:t>PC</a:t>
            </a:r>
            <a:r>
              <a:rPr lang="zh-CN" altLang="en-US" sz="1400" dirty="0">
                <a:solidFill>
                  <a:schemeClr val="tx2">
                    <a:lumMod val="75000"/>
                  </a:schemeClr>
                </a:solidFill>
                <a:latin typeface="+mn-ea"/>
                <a:sym typeface="Arial" panose="020B0604020202020204" pitchFamily="34" charset="0"/>
              </a:rPr>
              <a:t>一起管理射频卡的发放，操作简便。可自助回收使用过的卡片，重复使用。</a:t>
            </a:r>
            <a:endParaRPr lang="en-US" altLang="zh-CN" sz="1400" dirty="0">
              <a:solidFill>
                <a:schemeClr val="tx2">
                  <a:lumMod val="75000"/>
                </a:schemeClr>
              </a:solidFill>
              <a:latin typeface="+mn-ea"/>
              <a:sym typeface="Arial" panose="020B0604020202020204" pitchFamily="34" charset="0"/>
            </a:endParaRPr>
          </a:p>
          <a:p>
            <a:pPr eaLnBrk="1" fontAlgn="auto" hangingPunct="1">
              <a:lnSpc>
                <a:spcPct val="150000"/>
              </a:lnSpc>
              <a:spcBef>
                <a:spcPts val="0"/>
              </a:spcBef>
              <a:spcAft>
                <a:spcPts val="0"/>
              </a:spcAft>
              <a:defRPr/>
            </a:pPr>
            <a:endParaRPr lang="en-US" altLang="zh-CN" dirty="0">
              <a:solidFill>
                <a:schemeClr val="tx2">
                  <a:lumMod val="75000"/>
                </a:schemeClr>
              </a:solidFill>
              <a:cs typeface="+mn-ea"/>
              <a:sym typeface="Arial" panose="020B0604020202020204" pitchFamily="34" charset="0"/>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4" y="1099496"/>
            <a:ext cx="3422715" cy="256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5409" y="1099496"/>
            <a:ext cx="3422715" cy="256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台式发卡终端及界面</a:t>
            </a:r>
            <a:br>
              <a:rPr lang="zh-CN" altLang="en-US" dirty="0" smtClean="0"/>
            </a:br>
            <a:endParaRPr lang="zh-CN" altLang="en-US" dirty="0"/>
          </a:p>
        </p:txBody>
      </p:sp>
      <p:pic>
        <p:nvPicPr>
          <p:cNvPr id="6" name="图片 2"/>
          <p:cNvPicPr>
            <a:picLocks noChangeAspect="1"/>
          </p:cNvPicPr>
          <p:nvPr/>
        </p:nvPicPr>
        <p:blipFill>
          <a:blip r:embed="rId5" cstate="print">
            <a:extLst>
              <a:ext uri="{28A0092B-C50C-407E-A947-70E740481C1C}">
                <a14:useLocalDpi xmlns:a14="http://schemas.microsoft.com/office/drawing/2010/main" val="0"/>
              </a:ext>
            </a:extLst>
          </a:blip>
          <a:srcRect b="4703"/>
          <a:stretch>
            <a:fillRect/>
          </a:stretch>
        </p:blipFill>
        <p:spPr bwMode="auto">
          <a:xfrm>
            <a:off x="4235385" y="3965575"/>
            <a:ext cx="3307706"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6">
            <a:extLst>
              <a:ext uri="{28A0092B-C50C-407E-A947-70E740481C1C}">
                <a14:useLocalDpi xmlns:a14="http://schemas.microsoft.com/office/drawing/2010/main" val="0"/>
              </a:ext>
            </a:extLst>
          </a:blip>
          <a:srcRect l="23943" t="9116" r="23921" b="15669"/>
          <a:stretch>
            <a:fillRect/>
          </a:stretch>
        </p:blipFill>
        <p:spPr bwMode="auto">
          <a:xfrm>
            <a:off x="625555" y="3803650"/>
            <a:ext cx="28559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56898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8"/>
          <p:cNvSpPr txBox="1"/>
          <p:nvPr/>
        </p:nvSpPr>
        <p:spPr>
          <a:xfrm flipH="1">
            <a:off x="1001713" y="5399088"/>
            <a:ext cx="6862762" cy="1200150"/>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2000" b="1" dirty="0">
                <a:solidFill>
                  <a:srgbClr val="3FA692"/>
                </a:solidFill>
                <a:latin typeface="微软雅黑" panose="020B0503020204020204" pitchFamily="34" charset="-122"/>
                <a:sym typeface="Arial" panose="020B0604020202020204" pitchFamily="34" charset="0"/>
              </a:rPr>
              <a:t>使用说明</a:t>
            </a:r>
            <a:endParaRPr lang="en-US" altLang="zh-CN" sz="2000" b="1" dirty="0">
              <a:solidFill>
                <a:srgbClr val="3FA692"/>
              </a:solidFill>
              <a:latin typeface="微软雅黑" panose="020B0503020204020204" pitchFamily="34" charset="-122"/>
              <a:sym typeface="Arial" panose="020B0604020202020204" pitchFamily="34" charset="0"/>
            </a:endParaRPr>
          </a:p>
          <a:p>
            <a:pPr eaLnBrk="1" fontAlgn="auto" hangingPunct="1">
              <a:lnSpc>
                <a:spcPct val="150000"/>
              </a:lnSpc>
              <a:spcBef>
                <a:spcPts val="0"/>
              </a:spcBef>
              <a:spcAft>
                <a:spcPts val="0"/>
              </a:spcAft>
              <a:defRPr/>
            </a:pPr>
            <a:r>
              <a:rPr lang="zh-CN" altLang="en-US" sz="1400" dirty="0">
                <a:solidFill>
                  <a:schemeClr val="tx2">
                    <a:lumMod val="75000"/>
                  </a:schemeClr>
                </a:solidFill>
                <a:latin typeface="微软雅黑" panose="020B0503020204020204" pitchFamily="34" charset="-122"/>
                <a:sym typeface="Arial" panose="020B0604020202020204" pitchFamily="34" charset="0"/>
              </a:rPr>
              <a:t>支持</a:t>
            </a:r>
            <a:r>
              <a:rPr lang="en-US" altLang="zh-CN" sz="1400" dirty="0">
                <a:solidFill>
                  <a:schemeClr val="tx2">
                    <a:lumMod val="75000"/>
                  </a:schemeClr>
                </a:solidFill>
                <a:latin typeface="微软雅黑" panose="020B0503020204020204" pitchFamily="34" charset="-122"/>
                <a:sym typeface="Arial" panose="020B0604020202020204" pitchFamily="34" charset="0"/>
              </a:rPr>
              <a:t>IC</a:t>
            </a:r>
            <a:r>
              <a:rPr lang="zh-CN" altLang="en-US" sz="1400" dirty="0">
                <a:solidFill>
                  <a:schemeClr val="tx2">
                    <a:lumMod val="75000"/>
                  </a:schemeClr>
                </a:solidFill>
                <a:latin typeface="微软雅黑" panose="020B0503020204020204" pitchFamily="34" charset="-122"/>
                <a:sym typeface="Arial" panose="020B0604020202020204" pitchFamily="34" charset="0"/>
              </a:rPr>
              <a:t>卡识别、指纹识别、人脸识别等。根据相应方式确认身份后，可智能控制衣柜、消毒鞋柜及门禁系统，开启存衣柜、消毒鞋柜的柜门及打开门禁等。</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p:txBody>
      </p:sp>
      <p:sp>
        <p:nvSpPr>
          <p:cNvPr id="2" name="标题 1"/>
          <p:cNvSpPr>
            <a:spLocks noGrp="1"/>
          </p:cNvSpPr>
          <p:nvPr>
            <p:ph type="title"/>
          </p:nvPr>
        </p:nvSpPr>
        <p:spPr/>
        <p:txBody>
          <a:bodyPr/>
          <a:lstStyle/>
          <a:p>
            <a:pPr>
              <a:defRPr/>
            </a:pPr>
            <a:r>
              <a:rPr lang="zh-CN" altLang="en-US" dirty="0" smtClean="0"/>
              <a:t>智能控制终端及界面</a:t>
            </a:r>
            <a:br>
              <a:rPr lang="zh-CN" altLang="en-US" dirty="0" smtClean="0"/>
            </a:br>
            <a:endParaRPr lang="zh-CN" altLang="en-US" dirty="0"/>
          </a:p>
        </p:txBody>
      </p:sp>
      <p:grpSp>
        <p:nvGrpSpPr>
          <p:cNvPr id="53252" name="组合 6"/>
          <p:cNvGrpSpPr>
            <a:grpSpLocks/>
          </p:cNvGrpSpPr>
          <p:nvPr/>
        </p:nvGrpSpPr>
        <p:grpSpPr bwMode="auto">
          <a:xfrm>
            <a:off x="903288" y="915988"/>
            <a:ext cx="7061200" cy="4546600"/>
            <a:chOff x="2612357" y="656430"/>
            <a:chExt cx="8536973" cy="5496719"/>
          </a:xfrm>
        </p:grpSpPr>
        <p:pic>
          <p:nvPicPr>
            <p:cNvPr id="53254"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2357" y="656430"/>
              <a:ext cx="8536973" cy="54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图片 81"/>
            <p:cNvPicPr>
              <a:picLocks noChangeAspect="1"/>
            </p:cNvPicPr>
            <p:nvPr/>
          </p:nvPicPr>
          <p:blipFill>
            <a:blip r:embed="rId4">
              <a:extLst>
                <a:ext uri="{28A0092B-C50C-407E-A947-70E740481C1C}">
                  <a14:useLocalDpi xmlns:a14="http://schemas.microsoft.com/office/drawing/2010/main" val="0"/>
                </a:ext>
              </a:extLst>
            </a:blip>
            <a:srcRect l="56049" b="19943"/>
            <a:stretch>
              <a:fillRect/>
            </a:stretch>
          </p:blipFill>
          <p:spPr bwMode="auto">
            <a:xfrm>
              <a:off x="3949700" y="2143578"/>
              <a:ext cx="1333500" cy="169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9030441" y="1942324"/>
              <a:ext cx="1285920" cy="139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3257" name="图片 10"/>
            <p:cNvPicPr>
              <a:picLocks noChangeAspect="1"/>
            </p:cNvPicPr>
            <p:nvPr/>
          </p:nvPicPr>
          <p:blipFill>
            <a:blip r:embed="rId5" cstate="print">
              <a:extLst>
                <a:ext uri="{28A0092B-C50C-407E-A947-70E740481C1C}">
                  <a14:useLocalDpi xmlns:a14="http://schemas.microsoft.com/office/drawing/2010/main" val="0"/>
                </a:ext>
              </a:extLst>
            </a:blip>
            <a:srcRect b="29828"/>
            <a:stretch>
              <a:fillRect/>
            </a:stretch>
          </p:blipFill>
          <p:spPr bwMode="auto">
            <a:xfrm>
              <a:off x="9220200" y="2057892"/>
              <a:ext cx="952500" cy="114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3"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62900" y="915988"/>
            <a:ext cx="401955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19754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797550" y="1233152"/>
            <a:ext cx="5848350" cy="1200329"/>
          </a:xfrm>
          <a:prstGeom prst="rect">
            <a:avLst/>
          </a:prstGeom>
        </p:spPr>
        <p:txBody>
          <a:bodyPr wrap="square">
            <a:spAutoFit/>
          </a:bodyPr>
          <a:lstStyle/>
          <a:p>
            <a:pPr eaLnBrk="1" fontAlgn="auto" hangingPunct="1">
              <a:lnSpc>
                <a:spcPct val="150000"/>
              </a:lnSpc>
              <a:spcBef>
                <a:spcPts val="0"/>
              </a:spcBef>
              <a:spcAft>
                <a:spcPts val="0"/>
              </a:spcAft>
              <a:defRPr/>
            </a:pPr>
            <a:r>
              <a:rPr lang="zh-CN" altLang="en-US" sz="2000" b="1" dirty="0">
                <a:solidFill>
                  <a:srgbClr val="3FA692"/>
                </a:solidFill>
                <a:latin typeface="+mn-ea"/>
                <a:ea typeface="+mn-ea"/>
                <a:sym typeface="Arial" panose="020B0604020202020204" pitchFamily="34" charset="0"/>
              </a:rPr>
              <a:t>使用说明</a:t>
            </a:r>
            <a:endParaRPr lang="en-US" altLang="zh-CN" sz="2000" b="1" dirty="0">
              <a:solidFill>
                <a:srgbClr val="3FA692"/>
              </a:solidFill>
              <a:latin typeface="+mn-ea"/>
              <a:ea typeface="+mn-ea"/>
              <a:sym typeface="Arial" panose="020B0604020202020204" pitchFamily="34" charset="0"/>
            </a:endParaRPr>
          </a:p>
          <a:p>
            <a:pPr eaLnBrk="1" fontAlgn="auto" hangingPunct="1">
              <a:lnSpc>
                <a:spcPct val="150000"/>
              </a:lnSpc>
              <a:spcBef>
                <a:spcPts val="0"/>
              </a:spcBef>
              <a:spcAft>
                <a:spcPts val="0"/>
              </a:spcAft>
              <a:defRPr/>
            </a:pPr>
            <a:r>
              <a:rPr lang="zh-CN" altLang="en-US" sz="1400" dirty="0">
                <a:solidFill>
                  <a:schemeClr val="tx2">
                    <a:lumMod val="75000"/>
                  </a:schemeClr>
                </a:solidFill>
                <a:latin typeface="+mn-ea"/>
                <a:ea typeface="+mn-ea"/>
                <a:sym typeface="Arial" panose="020B0604020202020204" pitchFamily="34" charset="0"/>
              </a:rPr>
              <a:t>刷卡、指纹或者人脸识别后识别人员身份，自动发放医护人员相应尺码的消毒鞋</a:t>
            </a:r>
            <a:r>
              <a:rPr lang="zh-CN" altLang="en-US" sz="1400" dirty="0" smtClean="0">
                <a:solidFill>
                  <a:schemeClr val="tx2">
                    <a:lumMod val="75000"/>
                  </a:schemeClr>
                </a:solidFill>
                <a:latin typeface="+mn-ea"/>
                <a:ea typeface="+mn-ea"/>
                <a:sym typeface="Arial" panose="020B0604020202020204" pitchFamily="34" charset="0"/>
              </a:rPr>
              <a:t>。鞋子不足时，自动进行提醒，</a:t>
            </a:r>
            <a:r>
              <a:rPr lang="zh-CN" altLang="en-US" sz="1400" dirty="0" smtClean="0">
                <a:solidFill>
                  <a:schemeClr val="tx2">
                    <a:lumMod val="75000"/>
                  </a:schemeClr>
                </a:solidFill>
                <a:cs typeface="+mn-ea"/>
              </a:rPr>
              <a:t>管理员</a:t>
            </a:r>
            <a:r>
              <a:rPr lang="zh-CN" altLang="en-US" sz="1400" dirty="0">
                <a:solidFill>
                  <a:schemeClr val="tx2">
                    <a:lumMod val="75000"/>
                  </a:schemeClr>
                </a:solidFill>
                <a:cs typeface="+mn-ea"/>
              </a:rPr>
              <a:t>根据衣服数量进行补充</a:t>
            </a:r>
            <a:r>
              <a:rPr lang="zh-CN" altLang="en-US" sz="1400" dirty="0" smtClean="0">
                <a:solidFill>
                  <a:schemeClr val="tx2">
                    <a:lumMod val="75000"/>
                  </a:schemeClr>
                </a:solidFill>
                <a:cs typeface="+mn-ea"/>
              </a:rPr>
              <a:t>。</a:t>
            </a:r>
            <a:endParaRPr lang="en-US" altLang="zh-CN" sz="1400" dirty="0">
              <a:solidFill>
                <a:schemeClr val="tx2">
                  <a:lumMod val="75000"/>
                </a:schemeClr>
              </a:solidFill>
              <a:latin typeface="+mn-ea"/>
              <a:ea typeface="+mn-ea"/>
              <a:sym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7414" r="15986" b="8148"/>
          <a:stretch/>
        </p:blipFill>
        <p:spPr>
          <a:xfrm>
            <a:off x="1458775" y="1633492"/>
            <a:ext cx="3474798" cy="3833858"/>
          </a:xfrm>
          <a:prstGeom prst="roundRect">
            <a:avLst>
              <a:gd name="adj" fmla="val 34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矩形 5"/>
          <p:cNvSpPr/>
          <p:nvPr/>
        </p:nvSpPr>
        <p:spPr>
          <a:xfrm>
            <a:off x="5797550" y="2486494"/>
            <a:ext cx="5848350" cy="3560590"/>
          </a:xfrm>
          <a:prstGeom prst="rect">
            <a:avLst/>
          </a:prstGeom>
        </p:spPr>
        <p:txBody>
          <a:bodyPr wrap="square">
            <a:spAutoFit/>
          </a:bodyPr>
          <a:lstStyle/>
          <a:p>
            <a:pPr eaLnBrk="1" fontAlgn="auto" hangingPunct="1">
              <a:lnSpc>
                <a:spcPct val="120000"/>
              </a:lnSpc>
              <a:spcBef>
                <a:spcPts val="0"/>
              </a:spcBef>
              <a:spcAft>
                <a:spcPts val="0"/>
              </a:spcAft>
              <a:defRPr/>
            </a:pPr>
            <a:r>
              <a:rPr lang="zh-CN" altLang="en-US" b="1" dirty="0">
                <a:solidFill>
                  <a:schemeClr val="tx2">
                    <a:lumMod val="75000"/>
                  </a:schemeClr>
                </a:solidFill>
                <a:latin typeface="+mn-ea"/>
                <a:ea typeface="+mn-ea"/>
              </a:rPr>
              <a:t>触摸显示屏</a:t>
            </a:r>
            <a:endParaRPr lang="en-US" altLang="zh-CN" dirty="0">
              <a:solidFill>
                <a:schemeClr val="tx2">
                  <a:lumMod val="75000"/>
                </a:schemeClr>
              </a:solidFill>
              <a:latin typeface="+mn-ea"/>
              <a:ea typeface="+mn-ea"/>
            </a:endParaRPr>
          </a:p>
          <a:p>
            <a:pPr eaLnBrk="1" fontAlgn="auto" hangingPunct="1">
              <a:lnSpc>
                <a:spcPct val="120000"/>
              </a:lnSpc>
              <a:spcBef>
                <a:spcPts val="0"/>
              </a:spcBef>
              <a:spcAft>
                <a:spcPts val="0"/>
              </a:spcAft>
              <a:defRPr/>
            </a:pPr>
            <a:r>
              <a:rPr lang="zh-CN" altLang="zh-CN" sz="1400" dirty="0">
                <a:solidFill>
                  <a:schemeClr val="tx2">
                    <a:lumMod val="75000"/>
                  </a:schemeClr>
                </a:solidFill>
                <a:latin typeface="+mn-ea"/>
                <a:ea typeface="+mn-ea"/>
              </a:rPr>
              <a:t>采用</a:t>
            </a:r>
            <a:r>
              <a:rPr lang="en-US" altLang="zh-CN" sz="1400" dirty="0">
                <a:solidFill>
                  <a:schemeClr val="tx2">
                    <a:lumMod val="75000"/>
                  </a:schemeClr>
                </a:solidFill>
                <a:latin typeface="+mn-ea"/>
                <a:ea typeface="+mn-ea"/>
              </a:rPr>
              <a:t>15.6</a:t>
            </a:r>
            <a:r>
              <a:rPr lang="zh-CN" altLang="zh-CN" sz="1400" dirty="0">
                <a:solidFill>
                  <a:schemeClr val="tx2">
                    <a:lumMod val="75000"/>
                  </a:schemeClr>
                </a:solidFill>
                <a:latin typeface="+mn-ea"/>
                <a:ea typeface="+mn-ea"/>
              </a:rPr>
              <a:t>寸或以上数字真彩液晶</a:t>
            </a:r>
            <a:r>
              <a:rPr lang="zh-CN" altLang="zh-CN" sz="1400" dirty="0" smtClean="0">
                <a:solidFill>
                  <a:schemeClr val="tx2">
                    <a:lumMod val="75000"/>
                  </a:schemeClr>
                </a:solidFill>
                <a:latin typeface="+mn-ea"/>
                <a:ea typeface="+mn-ea"/>
              </a:rPr>
              <a:t>屏</a:t>
            </a:r>
            <a:endParaRPr lang="en-US" altLang="zh-CN" sz="1400" dirty="0" smtClean="0">
              <a:solidFill>
                <a:schemeClr val="tx2">
                  <a:lumMod val="75000"/>
                </a:schemeClr>
              </a:solidFill>
              <a:latin typeface="+mn-ea"/>
              <a:ea typeface="+mn-ea"/>
            </a:endParaRPr>
          </a:p>
          <a:p>
            <a:pPr eaLnBrk="1" fontAlgn="auto" hangingPunct="1">
              <a:lnSpc>
                <a:spcPct val="120000"/>
              </a:lnSpc>
              <a:spcBef>
                <a:spcPts val="1200"/>
              </a:spcBef>
              <a:spcAft>
                <a:spcPts val="0"/>
              </a:spcAft>
              <a:defRPr/>
            </a:pPr>
            <a:r>
              <a:rPr lang="zh-CN" altLang="en-US" b="1" dirty="0" smtClean="0">
                <a:solidFill>
                  <a:schemeClr val="tx2">
                    <a:lumMod val="75000"/>
                  </a:schemeClr>
                </a:solidFill>
                <a:latin typeface="+mn-ea"/>
                <a:ea typeface="+mn-ea"/>
              </a:rPr>
              <a:t>结构牢固</a:t>
            </a:r>
            <a:endParaRPr lang="en-US" altLang="zh-CN" b="1" dirty="0" smtClean="0">
              <a:solidFill>
                <a:schemeClr val="tx2">
                  <a:lumMod val="75000"/>
                </a:schemeClr>
              </a:solidFill>
              <a:latin typeface="+mn-ea"/>
              <a:ea typeface="+mn-ea"/>
            </a:endParaRPr>
          </a:p>
          <a:p>
            <a:pPr eaLnBrk="1" fontAlgn="auto" hangingPunct="1">
              <a:lnSpc>
                <a:spcPct val="120000"/>
              </a:lnSpc>
              <a:spcBef>
                <a:spcPts val="0"/>
              </a:spcBef>
              <a:spcAft>
                <a:spcPts val="0"/>
              </a:spcAft>
              <a:defRPr/>
            </a:pPr>
            <a:r>
              <a:rPr lang="zh-CN" altLang="en-US" sz="1400" dirty="0" smtClean="0">
                <a:solidFill>
                  <a:schemeClr val="tx2">
                    <a:lumMod val="75000"/>
                  </a:schemeClr>
                </a:solidFill>
                <a:latin typeface="+mn-ea"/>
                <a:ea typeface="+mn-ea"/>
              </a:rPr>
              <a:t>机柜</a:t>
            </a:r>
            <a:r>
              <a:rPr lang="zh-CN" altLang="zh-CN" sz="1400" dirty="0">
                <a:solidFill>
                  <a:schemeClr val="tx2">
                    <a:lumMod val="75000"/>
                  </a:schemeClr>
                </a:solidFill>
                <a:latin typeface="+mn-ea"/>
                <a:ea typeface="+mn-ea"/>
              </a:rPr>
              <a:t>机身</a:t>
            </a:r>
            <a:r>
              <a:rPr lang="en-US" altLang="zh-CN" sz="1400" dirty="0">
                <a:solidFill>
                  <a:schemeClr val="tx2">
                    <a:lumMod val="75000"/>
                  </a:schemeClr>
                </a:solidFill>
                <a:latin typeface="+mn-ea"/>
                <a:ea typeface="+mn-ea"/>
              </a:rPr>
              <a:t>1.5mm</a:t>
            </a:r>
            <a:r>
              <a:rPr lang="zh-CN" altLang="zh-CN" sz="1400" dirty="0">
                <a:solidFill>
                  <a:schemeClr val="tx2">
                    <a:lumMod val="75000"/>
                  </a:schemeClr>
                </a:solidFill>
                <a:latin typeface="+mn-ea"/>
                <a:ea typeface="+mn-ea"/>
              </a:rPr>
              <a:t>厚钣金结构，结构牢固</a:t>
            </a:r>
            <a:endParaRPr lang="en-US" altLang="zh-CN" sz="1400" dirty="0">
              <a:solidFill>
                <a:schemeClr val="tx2">
                  <a:lumMod val="75000"/>
                </a:schemeClr>
              </a:solidFill>
              <a:latin typeface="+mn-ea"/>
              <a:ea typeface="+mn-ea"/>
            </a:endParaRPr>
          </a:p>
          <a:p>
            <a:pPr eaLnBrk="1" fontAlgn="auto" hangingPunct="1">
              <a:lnSpc>
                <a:spcPct val="120000"/>
              </a:lnSpc>
              <a:spcBef>
                <a:spcPts val="1200"/>
              </a:spcBef>
              <a:spcAft>
                <a:spcPts val="0"/>
              </a:spcAft>
              <a:defRPr/>
            </a:pPr>
            <a:r>
              <a:rPr lang="zh-CN" altLang="en-US" b="1" dirty="0">
                <a:solidFill>
                  <a:schemeClr val="tx2">
                    <a:lumMod val="75000"/>
                  </a:schemeClr>
                </a:solidFill>
                <a:latin typeface="+mn-ea"/>
                <a:ea typeface="+mn-ea"/>
              </a:rPr>
              <a:t>防尘防水防腐蚀</a:t>
            </a:r>
            <a:endParaRPr lang="en-US" altLang="zh-CN" b="1" dirty="0">
              <a:solidFill>
                <a:schemeClr val="tx2">
                  <a:lumMod val="75000"/>
                </a:schemeClr>
              </a:solidFill>
              <a:latin typeface="+mn-ea"/>
              <a:ea typeface="+mn-ea"/>
            </a:endParaRPr>
          </a:p>
          <a:p>
            <a:pPr eaLnBrk="1" fontAlgn="auto" hangingPunct="1">
              <a:lnSpc>
                <a:spcPct val="120000"/>
              </a:lnSpc>
              <a:spcBef>
                <a:spcPts val="0"/>
              </a:spcBef>
              <a:spcAft>
                <a:spcPts val="0"/>
              </a:spcAft>
              <a:defRPr/>
            </a:pPr>
            <a:r>
              <a:rPr lang="zh-CN" altLang="zh-CN" sz="1400" dirty="0">
                <a:solidFill>
                  <a:schemeClr val="tx2">
                    <a:lumMod val="75000"/>
                  </a:schemeClr>
                </a:solidFill>
                <a:latin typeface="+mn-ea"/>
                <a:ea typeface="+mn-ea"/>
              </a:rPr>
              <a:t>外表防尘、防水、耐磨、防腐蚀。表面经多道工艺处理；去油、去酸、磷化、防锈处理最后静电喷涂，保证防腐防锈不掉漆不褪色</a:t>
            </a:r>
            <a:endParaRPr lang="en-US" altLang="zh-CN" sz="1400" dirty="0">
              <a:solidFill>
                <a:schemeClr val="tx2">
                  <a:lumMod val="75000"/>
                </a:schemeClr>
              </a:solidFill>
              <a:latin typeface="+mn-ea"/>
              <a:ea typeface="+mn-ea"/>
            </a:endParaRPr>
          </a:p>
          <a:p>
            <a:pPr eaLnBrk="1" fontAlgn="auto" hangingPunct="1">
              <a:lnSpc>
                <a:spcPct val="120000"/>
              </a:lnSpc>
              <a:spcBef>
                <a:spcPts val="1200"/>
              </a:spcBef>
              <a:spcAft>
                <a:spcPts val="0"/>
              </a:spcAft>
              <a:defRPr/>
            </a:pPr>
            <a:r>
              <a:rPr lang="zh-CN" altLang="en-US" b="1" dirty="0">
                <a:solidFill>
                  <a:schemeClr val="tx2">
                    <a:lumMod val="75000"/>
                  </a:schemeClr>
                </a:solidFill>
                <a:latin typeface="+mn-ea"/>
                <a:ea typeface="+mn-ea"/>
              </a:rPr>
              <a:t>紫外线消毒</a:t>
            </a:r>
            <a:endParaRPr lang="en-US" altLang="zh-CN" b="1" dirty="0">
              <a:solidFill>
                <a:schemeClr val="tx2">
                  <a:lumMod val="75000"/>
                </a:schemeClr>
              </a:solidFill>
              <a:latin typeface="+mn-ea"/>
              <a:ea typeface="+mn-ea"/>
            </a:endParaRPr>
          </a:p>
          <a:p>
            <a:pPr eaLnBrk="1" fontAlgn="auto" hangingPunct="1">
              <a:lnSpc>
                <a:spcPct val="120000"/>
              </a:lnSpc>
              <a:spcBef>
                <a:spcPts val="0"/>
              </a:spcBef>
              <a:spcAft>
                <a:spcPts val="0"/>
              </a:spcAft>
              <a:defRPr/>
            </a:pPr>
            <a:r>
              <a:rPr lang="en-US" altLang="zh-CN" sz="1400" dirty="0">
                <a:solidFill>
                  <a:schemeClr val="tx2">
                    <a:lumMod val="75000"/>
                  </a:schemeClr>
                </a:solidFill>
                <a:latin typeface="+mn-ea"/>
                <a:ea typeface="+mn-ea"/>
              </a:rPr>
              <a:t>8w</a:t>
            </a:r>
            <a:r>
              <a:rPr lang="zh-CN" altLang="zh-CN" sz="1400" dirty="0">
                <a:solidFill>
                  <a:schemeClr val="tx2">
                    <a:lumMod val="75000"/>
                  </a:schemeClr>
                </a:solidFill>
                <a:latin typeface="+mn-ea"/>
                <a:ea typeface="+mn-ea"/>
              </a:rPr>
              <a:t>杀菌灯，有效杀除螨虫、寄生虫、手足口病、真菌病毒等常见病毒，避免二次感染</a:t>
            </a:r>
            <a:endParaRPr lang="zh-CN" altLang="en-US" sz="1400" dirty="0">
              <a:solidFill>
                <a:schemeClr val="tx2">
                  <a:lumMod val="75000"/>
                </a:schemeClr>
              </a:solidFill>
              <a:latin typeface="+mn-ea"/>
              <a:ea typeface="+mn-ea"/>
            </a:endParaRPr>
          </a:p>
        </p:txBody>
      </p:sp>
      <p:sp>
        <p:nvSpPr>
          <p:cNvPr id="2" name="标题 1"/>
          <p:cNvSpPr>
            <a:spLocks noGrp="1"/>
          </p:cNvSpPr>
          <p:nvPr>
            <p:ph type="title"/>
          </p:nvPr>
        </p:nvSpPr>
        <p:spPr/>
        <p:txBody>
          <a:bodyPr/>
          <a:lstStyle/>
          <a:p>
            <a:pPr>
              <a:defRPr/>
            </a:pPr>
            <a:r>
              <a:rPr lang="zh-CN" altLang="en-US" dirty="0" smtClean="0"/>
              <a:t>智能发鞋柜</a:t>
            </a:r>
            <a:br>
              <a:rPr lang="zh-CN" altLang="en-US" dirty="0" smtClean="0"/>
            </a:br>
            <a:endParaRPr lang="zh-CN" altLang="en-US" dirty="0"/>
          </a:p>
        </p:txBody>
      </p:sp>
    </p:spTree>
    <p:extLst>
      <p:ext uri="{BB962C8B-B14F-4D97-AF65-F5344CB8AC3E}">
        <p14:creationId xmlns:p14="http://schemas.microsoft.com/office/powerpoint/2010/main" val="1250244058"/>
      </p:ext>
    </p:extLst>
  </p:cSld>
  <p:clrMapOvr>
    <a:masterClrMapping/>
  </p:clrMapOvr>
  <p:transition spd="slow" advTm="1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 y="1126216"/>
            <a:ext cx="3492500" cy="2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0"/>
          <p:cNvSpPr txBox="1"/>
          <p:nvPr/>
        </p:nvSpPr>
        <p:spPr bwMode="auto">
          <a:xfrm>
            <a:off x="5510572" y="868164"/>
            <a:ext cx="6490928" cy="720197"/>
          </a:xfrm>
          <a:prstGeom prst="rect">
            <a:avLst/>
          </a:prstGeom>
          <a:noFill/>
        </p:spPr>
        <p:txBody>
          <a:bodyPr wrap="square" spcCol="182880">
            <a:spAutoFit/>
          </a:bodyPr>
          <a:lstStyle/>
          <a:p>
            <a:pPr eaLnBrk="1" fontAlgn="auto" hangingPunct="1">
              <a:lnSpc>
                <a:spcPct val="120000"/>
              </a:lnSpc>
              <a:spcBef>
                <a:spcPts val="0"/>
              </a:spcBef>
              <a:spcAft>
                <a:spcPts val="0"/>
              </a:spcAft>
              <a:defRPr/>
            </a:pPr>
            <a:r>
              <a:rPr lang="zh-CN" altLang="en-US" sz="2000" b="1" dirty="0" smtClean="0">
                <a:solidFill>
                  <a:srgbClr val="3FA692"/>
                </a:solidFill>
                <a:latin typeface="微软雅黑" panose="020B0503020204020204" pitchFamily="34" charset="-122"/>
                <a:cs typeface="+mn-ea"/>
                <a:sym typeface="Arial" panose="020B0604020202020204" pitchFamily="34" charset="0"/>
              </a:rPr>
              <a:t>使用说明</a:t>
            </a:r>
            <a:endParaRPr lang="en-US" altLang="zh-CN" sz="2000" b="1" dirty="0" smtClean="0">
              <a:solidFill>
                <a:srgbClr val="3FA692"/>
              </a:solidFill>
              <a:latin typeface="微软雅黑" panose="020B0503020204020204" pitchFamily="34" charset="-122"/>
              <a:cs typeface="+mn-ea"/>
              <a:sym typeface="Arial" panose="020B0604020202020204" pitchFamily="34" charset="0"/>
            </a:endParaRPr>
          </a:p>
          <a:p>
            <a:pPr eaLnBrk="1" fontAlgn="auto" hangingPunct="1">
              <a:lnSpc>
                <a:spcPct val="120000"/>
              </a:lnSpc>
              <a:spcBef>
                <a:spcPts val="0"/>
              </a:spcBef>
              <a:spcAft>
                <a:spcPts val="0"/>
              </a:spcAft>
              <a:defRPr/>
            </a:pPr>
            <a:r>
              <a:rPr lang="zh-CN" altLang="en-US" sz="1400" dirty="0" smtClean="0">
                <a:latin typeface="微软雅黑" panose="020B0503020204020204" pitchFamily="34" charset="-122"/>
                <a:cs typeface="+mn-ea"/>
                <a:sym typeface="Arial" panose="020B0604020202020204" pitchFamily="34" charset="0"/>
              </a:rPr>
              <a:t>识别</a:t>
            </a:r>
            <a:r>
              <a:rPr lang="zh-CN" altLang="en-US" sz="1400" dirty="0">
                <a:latin typeface="微软雅黑" panose="020B0503020204020204" pitchFamily="34" charset="-122"/>
                <a:cs typeface="+mn-ea"/>
                <a:sym typeface="Arial" panose="020B0604020202020204" pitchFamily="34" charset="0"/>
              </a:rPr>
              <a:t>身份信息后，自动开柜。延迟一定时间后，自动启动消毒</a:t>
            </a:r>
            <a:r>
              <a:rPr lang="zh-CN" altLang="en-US" sz="1400" dirty="0" smtClean="0">
                <a:latin typeface="微软雅黑" panose="020B0503020204020204" pitchFamily="34" charset="-122"/>
                <a:cs typeface="+mn-ea"/>
                <a:sym typeface="Arial" panose="020B0604020202020204" pitchFamily="34" charset="0"/>
              </a:rPr>
              <a:t>。</a:t>
            </a:r>
            <a:endParaRPr lang="zh-CN" altLang="en-US" sz="1400" dirty="0">
              <a:cs typeface="+mn-ea"/>
            </a:endParaRPr>
          </a:p>
        </p:txBody>
      </p:sp>
      <p:sp>
        <p:nvSpPr>
          <p:cNvPr id="2" name="标题 1"/>
          <p:cNvSpPr>
            <a:spLocks noGrp="1"/>
          </p:cNvSpPr>
          <p:nvPr>
            <p:ph type="title"/>
          </p:nvPr>
        </p:nvSpPr>
        <p:spPr/>
        <p:txBody>
          <a:bodyPr/>
          <a:lstStyle/>
          <a:p>
            <a:pPr>
              <a:defRPr/>
            </a:pPr>
            <a:r>
              <a:rPr lang="zh-CN" altLang="en-US" dirty="0" smtClean="0"/>
              <a:t>消毒鞋柜终端及界面</a:t>
            </a:r>
            <a:br>
              <a:rPr lang="zh-CN" altLang="en-US" dirty="0" smtClean="0"/>
            </a:br>
            <a:endParaRPr lang="zh-CN" altLang="en-US" dirty="0"/>
          </a:p>
        </p:txBody>
      </p:sp>
      <p:pic>
        <p:nvPicPr>
          <p:cNvPr id="5" name="图片 1"/>
          <p:cNvPicPr>
            <a:picLocks noChangeAspect="1"/>
          </p:cNvPicPr>
          <p:nvPr/>
        </p:nvPicPr>
        <p:blipFill>
          <a:blip r:embed="rId4" cstate="print">
            <a:extLst>
              <a:ext uri="{28A0092B-C50C-407E-A947-70E740481C1C}">
                <a14:useLocalDpi xmlns:a14="http://schemas.microsoft.com/office/drawing/2010/main" val="0"/>
              </a:ext>
            </a:extLst>
          </a:blip>
          <a:srcRect l="2" r="13785"/>
          <a:stretch>
            <a:fillRect/>
          </a:stretch>
        </p:blipFill>
        <p:spPr bwMode="auto">
          <a:xfrm>
            <a:off x="616227" y="3638550"/>
            <a:ext cx="3765273" cy="30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510572" y="1538422"/>
            <a:ext cx="6096000" cy="5262979"/>
          </a:xfrm>
          <a:prstGeom prst="rect">
            <a:avLst/>
          </a:prstGeom>
        </p:spPr>
        <p:txBody>
          <a:bodyPr>
            <a:spAutoFit/>
          </a:bodyPr>
          <a:lstStyle/>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直通式风道循环</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上下温度均匀，祛潮效果好。</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触摸彩屏控制器</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美观又方便，更安全。</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杀菌除臭</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采用自主产权的杀菌除臭技术，鞋袜干爽无异味。</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祛潮防霉</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全密封设计，微热风循环祛潮，保持干燥、洁净。</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节能环保</a:t>
            </a:r>
          </a:p>
          <a:p>
            <a:pPr eaLnBrk="1" fontAlgn="auto" hangingPunct="1">
              <a:lnSpc>
                <a:spcPct val="150000"/>
              </a:lnSpc>
              <a:spcBef>
                <a:spcPts val="0"/>
              </a:spcBef>
              <a:spcAft>
                <a:spcPts val="0"/>
              </a:spcAft>
              <a:defRPr/>
            </a:pPr>
            <a:r>
              <a:rPr lang="zh-CN" altLang="en-US" sz="1400" dirty="0">
                <a:solidFill>
                  <a:schemeClr val="tx2">
                    <a:lumMod val="75000"/>
                  </a:schemeClr>
                </a:solidFill>
                <a:latin typeface="微软雅黑" panose="020B0503020204020204" pitchFamily="34" charset="-122"/>
                <a:sym typeface="Arial" panose="020B0604020202020204" pitchFamily="34" charset="0"/>
              </a:rPr>
              <a:t>日工作一次，月耗电</a:t>
            </a:r>
            <a:r>
              <a:rPr lang="en-US" altLang="zh-CN" sz="1400" dirty="0">
                <a:solidFill>
                  <a:schemeClr val="tx2">
                    <a:lumMod val="75000"/>
                  </a:schemeClr>
                </a:solidFill>
                <a:latin typeface="微软雅黑" panose="020B0503020204020204" pitchFamily="34" charset="-122"/>
                <a:sym typeface="Arial" panose="020B0604020202020204" pitchFamily="34" charset="0"/>
              </a:rPr>
              <a:t>5-6</a:t>
            </a:r>
            <a:r>
              <a:rPr lang="zh-CN" altLang="en-US" sz="1400" dirty="0">
                <a:solidFill>
                  <a:schemeClr val="tx2">
                    <a:lumMod val="75000"/>
                  </a:schemeClr>
                </a:solidFill>
                <a:latin typeface="微软雅黑" panose="020B0503020204020204" pitchFamily="34" charset="-122"/>
                <a:sym typeface="Arial" panose="020B0604020202020204" pitchFamily="34" charset="0"/>
              </a:rPr>
              <a:t>度。</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占用空间小</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容量大、节省空间、滑轮移动、省时省力。</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每双鞋单独区域</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杀菌除臭效果好，避免交叉感染，干净卫生。</a:t>
            </a:r>
            <a:endParaRPr lang="en-US" altLang="zh-CN" sz="1400" dirty="0">
              <a:solidFill>
                <a:schemeClr val="tx2">
                  <a:lumMod val="75000"/>
                </a:schemeClr>
              </a:solidFill>
              <a:sym typeface="Arial" panose="020B0604020202020204" pitchFamily="34" charset="0"/>
            </a:endParaRPr>
          </a:p>
        </p:txBody>
      </p:sp>
    </p:spTree>
    <p:extLst>
      <p:ext uri="{BB962C8B-B14F-4D97-AF65-F5344CB8AC3E}">
        <p14:creationId xmlns:p14="http://schemas.microsoft.com/office/powerpoint/2010/main" val="236833906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5" y="1104919"/>
            <a:ext cx="2983128" cy="238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0"/>
          <p:cNvSpPr txBox="1"/>
          <p:nvPr/>
        </p:nvSpPr>
        <p:spPr bwMode="auto">
          <a:xfrm>
            <a:off x="6818398" y="999690"/>
            <a:ext cx="5002127" cy="1772793"/>
          </a:xfrm>
          <a:prstGeom prst="rect">
            <a:avLst/>
          </a:prstGeom>
          <a:noFill/>
        </p:spPr>
        <p:txBody>
          <a:bodyPr wrap="square" spcCol="182880">
            <a:spAutoFit/>
          </a:bodyPr>
          <a:lstStyle/>
          <a:p>
            <a:pPr eaLnBrk="1" fontAlgn="auto" hangingPunct="1">
              <a:lnSpc>
                <a:spcPct val="120000"/>
              </a:lnSpc>
              <a:spcBef>
                <a:spcPts val="1200"/>
              </a:spcBef>
              <a:spcAft>
                <a:spcPts val="0"/>
              </a:spcAft>
              <a:defRPr/>
            </a:pPr>
            <a:r>
              <a:rPr lang="zh-CN" altLang="en-US" sz="2400" b="1" dirty="0" smtClean="0">
                <a:solidFill>
                  <a:srgbClr val="3FA692"/>
                </a:solidFill>
                <a:cs typeface="+mn-ea"/>
                <a:sym typeface="Arial" panose="020B0604020202020204" pitchFamily="34" charset="0"/>
              </a:rPr>
              <a:t>使用说明</a:t>
            </a:r>
            <a:endParaRPr lang="en-US" altLang="zh-CN" sz="2400" b="1" dirty="0" smtClean="0">
              <a:solidFill>
                <a:srgbClr val="3FA692"/>
              </a:solidFill>
              <a:cs typeface="+mn-ea"/>
              <a:sym typeface="Arial" panose="020B0604020202020204" pitchFamily="34" charset="0"/>
            </a:endParaRPr>
          </a:p>
          <a:p>
            <a:pPr eaLnBrk="1" fontAlgn="auto" hangingPunct="1">
              <a:lnSpc>
                <a:spcPct val="120000"/>
              </a:lnSpc>
              <a:spcBef>
                <a:spcPts val="1200"/>
              </a:spcBef>
              <a:spcAft>
                <a:spcPts val="0"/>
              </a:spcAft>
              <a:defRPr/>
            </a:pPr>
            <a:r>
              <a:rPr lang="zh-CN" altLang="en-US" sz="1400" dirty="0" smtClean="0">
                <a:solidFill>
                  <a:schemeClr val="tx2">
                    <a:lumMod val="75000"/>
                  </a:schemeClr>
                </a:solidFill>
                <a:latin typeface="微软雅黑" panose="020B0503020204020204" pitchFamily="34" charset="-122"/>
                <a:cs typeface="+mn-ea"/>
              </a:rPr>
              <a:t>识别身份信息后自动发放衣物。</a:t>
            </a:r>
            <a:endParaRPr lang="en-US" altLang="zh-CN" sz="1400" dirty="0" smtClean="0">
              <a:solidFill>
                <a:schemeClr val="tx2">
                  <a:lumMod val="75000"/>
                </a:schemeClr>
              </a:solidFill>
              <a:latin typeface="微软雅黑" panose="020B0503020204020204" pitchFamily="34" charset="-122"/>
              <a:cs typeface="+mn-ea"/>
            </a:endParaRPr>
          </a:p>
          <a:p>
            <a:pPr eaLnBrk="1" fontAlgn="auto" hangingPunct="1">
              <a:lnSpc>
                <a:spcPct val="120000"/>
              </a:lnSpc>
              <a:spcBef>
                <a:spcPts val="1200"/>
              </a:spcBef>
              <a:spcAft>
                <a:spcPts val="0"/>
              </a:spcAft>
              <a:defRPr/>
            </a:pPr>
            <a:r>
              <a:rPr lang="zh-CN" altLang="en-US" sz="1400" dirty="0" smtClean="0">
                <a:solidFill>
                  <a:schemeClr val="tx2">
                    <a:lumMod val="75000"/>
                  </a:schemeClr>
                </a:solidFill>
                <a:cs typeface="+mn-ea"/>
              </a:rPr>
              <a:t>自助软件操作简便，风格统一，无使用障碍。</a:t>
            </a:r>
            <a:endParaRPr lang="en-US" altLang="zh-CN" sz="1400" dirty="0" smtClean="0">
              <a:solidFill>
                <a:schemeClr val="tx2">
                  <a:lumMod val="75000"/>
                </a:schemeClr>
              </a:solidFill>
              <a:cs typeface="+mn-ea"/>
            </a:endParaRPr>
          </a:p>
          <a:p>
            <a:pPr eaLnBrk="1" fontAlgn="auto" hangingPunct="1">
              <a:lnSpc>
                <a:spcPct val="120000"/>
              </a:lnSpc>
              <a:spcBef>
                <a:spcPts val="1200"/>
              </a:spcBef>
              <a:spcAft>
                <a:spcPts val="0"/>
              </a:spcAft>
              <a:defRPr/>
            </a:pPr>
            <a:r>
              <a:rPr lang="zh-CN" altLang="en-US" sz="1400" dirty="0" smtClean="0">
                <a:solidFill>
                  <a:schemeClr val="tx2">
                    <a:lumMod val="75000"/>
                  </a:schemeClr>
                </a:solidFill>
                <a:cs typeface="+mn-ea"/>
              </a:rPr>
              <a:t>管理员</a:t>
            </a:r>
            <a:r>
              <a:rPr lang="zh-CN" altLang="en-US" sz="1400" dirty="0">
                <a:solidFill>
                  <a:schemeClr val="tx2">
                    <a:lumMod val="75000"/>
                  </a:schemeClr>
                </a:solidFill>
                <a:cs typeface="+mn-ea"/>
              </a:rPr>
              <a:t>根据衣服数量进行补充。</a:t>
            </a:r>
            <a:endParaRPr lang="en-US" altLang="zh-CN" sz="1400" dirty="0">
              <a:solidFill>
                <a:schemeClr val="tx2">
                  <a:lumMod val="75000"/>
                </a:schemeClr>
              </a:solidFill>
              <a:cs typeface="+mn-ea"/>
            </a:endParaRPr>
          </a:p>
        </p:txBody>
      </p:sp>
      <p:sp>
        <p:nvSpPr>
          <p:cNvPr id="2" name="标题 1"/>
          <p:cNvSpPr>
            <a:spLocks noGrp="1"/>
          </p:cNvSpPr>
          <p:nvPr>
            <p:ph type="title"/>
          </p:nvPr>
        </p:nvSpPr>
        <p:spPr/>
        <p:txBody>
          <a:bodyPr/>
          <a:lstStyle/>
          <a:p>
            <a:pPr>
              <a:defRPr/>
            </a:pPr>
            <a:r>
              <a:rPr lang="zh-CN" altLang="en-US" dirty="0" smtClean="0"/>
              <a:t>发衣柜终端及界面</a:t>
            </a:r>
            <a:br>
              <a:rPr lang="zh-CN" altLang="en-US" dirty="0" smtClean="0"/>
            </a:br>
            <a:endParaRPr lang="zh-CN" altLang="en-US" dirty="0"/>
          </a:p>
        </p:txBody>
      </p:sp>
      <p:pic>
        <p:nvPicPr>
          <p:cNvPr id="33797"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286" y="3697044"/>
            <a:ext cx="2988267" cy="239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图片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6777" y="1104465"/>
            <a:ext cx="3187397" cy="23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892689" y="3579099"/>
            <a:ext cx="2494416" cy="296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8"/>
          <p:cNvSpPr txBox="1"/>
          <p:nvPr/>
        </p:nvSpPr>
        <p:spPr bwMode="auto">
          <a:xfrm>
            <a:off x="6817241" y="2808486"/>
            <a:ext cx="4774684" cy="3600986"/>
          </a:xfrm>
          <a:prstGeom prst="rect">
            <a:avLst/>
          </a:prstGeom>
          <a:noFill/>
        </p:spPr>
        <p:txBody>
          <a:bodyPr wrap="square">
            <a:spAutoFit/>
          </a:bodyPr>
          <a:lstStyle/>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符合人体工程学</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右手做主要操作、左手做辅助操作，刷卡等主要功能都集中在人站立状态的活动区域内。</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外形美观</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结构合理，性能稳定，兼具厚重感、科技感，整个机型比较大。</a:t>
            </a:r>
            <a:endParaRPr lang="en-US" altLang="zh-CN" sz="1400" dirty="0">
              <a:solidFill>
                <a:schemeClr val="tx2">
                  <a:lumMod val="75000"/>
                </a:schemeClr>
              </a:solidFill>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操作方便</a:t>
            </a:r>
          </a:p>
          <a:p>
            <a:pPr eaLnBrk="1" fontAlgn="auto" hangingPunct="1">
              <a:lnSpc>
                <a:spcPct val="150000"/>
              </a:lnSpc>
              <a:spcBef>
                <a:spcPts val="0"/>
              </a:spcBef>
              <a:spcAft>
                <a:spcPts val="0"/>
              </a:spcAft>
              <a:defRPr/>
            </a:pPr>
            <a:r>
              <a:rPr lang="zh-CN" altLang="en-US" sz="1400" dirty="0">
                <a:solidFill>
                  <a:schemeClr val="tx2">
                    <a:lumMod val="75000"/>
                  </a:schemeClr>
                </a:solidFill>
                <a:sym typeface="Arial" panose="020B0604020202020204" pitchFamily="34" charset="0"/>
              </a:rPr>
              <a:t>支持刷卡和指纹开启，方便快捷。界面友好，加入多种人性化设计，如生动的图形动画、丰富的声音提示及文字说明，使客户能轻松操作。</a:t>
            </a:r>
            <a:endParaRPr lang="en-US" altLang="zh-CN" sz="1400" dirty="0">
              <a:solidFill>
                <a:schemeClr val="tx2">
                  <a:lumMod val="75000"/>
                </a:schemeClr>
              </a:solidFill>
              <a:sym typeface="Arial" panose="020B0604020202020204" pitchFamily="34" charset="0"/>
            </a:endParaRPr>
          </a:p>
        </p:txBody>
      </p:sp>
    </p:spTree>
    <p:extLst>
      <p:ext uri="{BB962C8B-B14F-4D97-AF65-F5344CB8AC3E}">
        <p14:creationId xmlns:p14="http://schemas.microsoft.com/office/powerpoint/2010/main" val="369020195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264" y="1536701"/>
            <a:ext cx="3568635" cy="216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6"/>
          <p:cNvSpPr txBox="1"/>
          <p:nvPr/>
        </p:nvSpPr>
        <p:spPr bwMode="auto">
          <a:xfrm>
            <a:off x="933450" y="5349875"/>
            <a:ext cx="4552950" cy="523875"/>
          </a:xfrm>
          <a:prstGeom prst="rect">
            <a:avLst/>
          </a:prstGeom>
          <a:noFill/>
        </p:spPr>
        <p:txBody>
          <a:bodyPr>
            <a:spAutoFit/>
          </a:bodyPr>
          <a:lstStyle/>
          <a:p>
            <a:pPr eaLnBrk="1" fontAlgn="auto" hangingPunct="1">
              <a:spcBef>
                <a:spcPts val="0"/>
              </a:spcBef>
              <a:spcAft>
                <a:spcPts val="0"/>
              </a:spcAft>
              <a:defRPr/>
            </a:pPr>
            <a:endParaRPr lang="en-US" altLang="zh-CN" sz="2800" b="1" dirty="0">
              <a:solidFill>
                <a:schemeClr val="tx2">
                  <a:lumMod val="50000"/>
                </a:schemeClr>
              </a:solidFill>
              <a:cs typeface="+mn-ea"/>
              <a:sym typeface="Arial" panose="020B0604020202020204" pitchFamily="34" charset="0"/>
            </a:endParaRPr>
          </a:p>
        </p:txBody>
      </p:sp>
      <p:sp>
        <p:nvSpPr>
          <p:cNvPr id="21" name="TextBox 10"/>
          <p:cNvSpPr txBox="1"/>
          <p:nvPr/>
        </p:nvSpPr>
        <p:spPr bwMode="auto">
          <a:xfrm>
            <a:off x="5981700" y="1360212"/>
            <a:ext cx="4543425" cy="1569660"/>
          </a:xfrm>
          <a:prstGeom prst="rect">
            <a:avLst/>
          </a:prstGeom>
          <a:noFill/>
        </p:spPr>
        <p:txBody>
          <a:bodyPr wrap="square" spcCol="182880">
            <a:spAutoFit/>
          </a:bodyPr>
          <a:lstStyle/>
          <a:p>
            <a:pPr eaLnBrk="1" fontAlgn="auto" hangingPunct="1">
              <a:lnSpc>
                <a:spcPct val="200000"/>
              </a:lnSpc>
              <a:spcBef>
                <a:spcPts val="0"/>
              </a:spcBef>
              <a:spcAft>
                <a:spcPts val="0"/>
              </a:spcAft>
              <a:defRPr/>
            </a:pPr>
            <a:r>
              <a:rPr lang="zh-CN" altLang="en-US" sz="2000" b="1" dirty="0" smtClean="0">
                <a:solidFill>
                  <a:srgbClr val="3FA692"/>
                </a:solidFill>
                <a:latin typeface="+mn-ea"/>
                <a:ea typeface="+mn-ea"/>
                <a:cs typeface="+mn-ea"/>
                <a:sym typeface="Arial" panose="020B0604020202020204" pitchFamily="34" charset="0"/>
              </a:rPr>
              <a:t>使用说明</a:t>
            </a:r>
            <a:endParaRPr lang="en-US" altLang="zh-CN" sz="2000" b="1" dirty="0" smtClean="0">
              <a:solidFill>
                <a:srgbClr val="3FA692"/>
              </a:solidFill>
              <a:latin typeface="+mn-ea"/>
              <a:ea typeface="+mn-ea"/>
              <a:cs typeface="+mn-ea"/>
              <a:sym typeface="Arial" panose="020B0604020202020204" pitchFamily="34" charset="0"/>
            </a:endParaRPr>
          </a:p>
          <a:p>
            <a:pPr eaLnBrk="1" fontAlgn="auto" hangingPunct="1">
              <a:lnSpc>
                <a:spcPct val="200000"/>
              </a:lnSpc>
              <a:spcBef>
                <a:spcPts val="0"/>
              </a:spcBef>
              <a:spcAft>
                <a:spcPts val="0"/>
              </a:spcAft>
              <a:defRPr/>
            </a:pPr>
            <a:r>
              <a:rPr lang="zh-CN" altLang="en-US" sz="1400" dirty="0" smtClean="0">
                <a:solidFill>
                  <a:schemeClr val="tx2">
                    <a:lumMod val="75000"/>
                  </a:schemeClr>
                </a:solidFill>
                <a:latin typeface="微软雅黑" panose="020B0503020204020204" pitchFamily="34" charset="-122"/>
                <a:sym typeface="Arial" panose="020B0604020202020204" pitchFamily="34" charset="0"/>
              </a:rPr>
              <a:t>柜门</a:t>
            </a:r>
            <a:r>
              <a:rPr lang="zh-CN" altLang="en-US" sz="1400" dirty="0">
                <a:solidFill>
                  <a:schemeClr val="tx2">
                    <a:lumMod val="75000"/>
                  </a:schemeClr>
                </a:solidFill>
                <a:latin typeface="微软雅黑" panose="020B0503020204020204" pitchFamily="34" charset="-122"/>
                <a:sym typeface="Arial" panose="020B0604020202020204" pitchFamily="34" charset="0"/>
              </a:rPr>
              <a:t>可使用指纹、</a:t>
            </a:r>
            <a:r>
              <a:rPr lang="en-US" altLang="zh-CN" sz="1400" dirty="0">
                <a:solidFill>
                  <a:schemeClr val="tx2">
                    <a:lumMod val="75000"/>
                  </a:schemeClr>
                </a:solidFill>
                <a:latin typeface="微软雅黑" panose="020B0503020204020204" pitchFamily="34" charset="-122"/>
                <a:sym typeface="Arial" panose="020B0604020202020204" pitchFamily="34" charset="0"/>
              </a:rPr>
              <a:t>CPU</a:t>
            </a:r>
            <a:r>
              <a:rPr lang="zh-CN" altLang="en-US" sz="1400" dirty="0">
                <a:solidFill>
                  <a:schemeClr val="tx2">
                    <a:lumMod val="75000"/>
                  </a:schemeClr>
                </a:solidFill>
                <a:latin typeface="微软雅黑" panose="020B0503020204020204" pitchFamily="34" charset="-122"/>
                <a:sym typeface="Arial" panose="020B0604020202020204" pitchFamily="34" charset="0"/>
              </a:rPr>
              <a:t>卡读卡、人脸识别等方式开柜，柜门打开后，显示屏提示几号柜。</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p:txBody>
      </p:sp>
      <p:sp>
        <p:nvSpPr>
          <p:cNvPr id="2" name="标题 1"/>
          <p:cNvSpPr>
            <a:spLocks noGrp="1"/>
          </p:cNvSpPr>
          <p:nvPr>
            <p:ph type="title"/>
          </p:nvPr>
        </p:nvSpPr>
        <p:spPr/>
        <p:txBody>
          <a:bodyPr/>
          <a:lstStyle/>
          <a:p>
            <a:pPr>
              <a:defRPr/>
            </a:pPr>
            <a:r>
              <a:rPr lang="zh-CN" altLang="en-US" dirty="0" smtClean="0"/>
              <a:t>存衣柜终端及界面展示</a:t>
            </a:r>
            <a:br>
              <a:rPr lang="zh-CN" altLang="en-US" dirty="0" smtClean="0"/>
            </a:br>
            <a:endParaRPr lang="zh-CN" altLang="en-US" dirty="0"/>
          </a:p>
        </p:txBody>
      </p:sp>
      <p:pic>
        <p:nvPicPr>
          <p:cNvPr id="13" name="图片 1"/>
          <p:cNvPicPr>
            <a:picLocks noChangeAspect="1"/>
          </p:cNvPicPr>
          <p:nvPr/>
        </p:nvPicPr>
        <p:blipFill>
          <a:blip r:embed="rId4" cstate="print">
            <a:extLst>
              <a:ext uri="{28A0092B-C50C-407E-A947-70E740481C1C}">
                <a14:useLocalDpi xmlns:a14="http://schemas.microsoft.com/office/drawing/2010/main" val="0"/>
              </a:ext>
            </a:extLst>
          </a:blip>
          <a:srcRect r="15533" b="2542"/>
          <a:stretch>
            <a:fillRect/>
          </a:stretch>
        </p:blipFill>
        <p:spPr bwMode="auto">
          <a:xfrm>
            <a:off x="1528755" y="3697390"/>
            <a:ext cx="3404836" cy="277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8"/>
          <p:cNvSpPr txBox="1"/>
          <p:nvPr/>
        </p:nvSpPr>
        <p:spPr bwMode="auto">
          <a:xfrm>
            <a:off x="5981700" y="3153013"/>
            <a:ext cx="5438775" cy="3323987"/>
          </a:xfrm>
          <a:prstGeom prst="rect">
            <a:avLst/>
          </a:prstGeom>
          <a:noFill/>
        </p:spPr>
        <p:txBody>
          <a:bodyPr wrap="square">
            <a:spAutoFit/>
          </a:bodyPr>
          <a:lstStyle/>
          <a:p>
            <a:pPr eaLnBrk="1" fontAlgn="auto" hangingPunct="1">
              <a:lnSpc>
                <a:spcPct val="150000"/>
              </a:lnSpc>
              <a:spcBef>
                <a:spcPts val="0"/>
              </a:spcBef>
              <a:spcAft>
                <a:spcPts val="0"/>
              </a:spcAft>
              <a:defRPr/>
            </a:pPr>
            <a:r>
              <a:rPr lang="zh-CN" altLang="en-US" b="1" dirty="0">
                <a:solidFill>
                  <a:schemeClr val="tx2">
                    <a:lumMod val="50000"/>
                  </a:schemeClr>
                </a:solidFill>
                <a:sym typeface="Arial" panose="020B0604020202020204" pitchFamily="34" charset="0"/>
              </a:rPr>
              <a:t>内部构造</a:t>
            </a:r>
          </a:p>
          <a:p>
            <a:pPr eaLnBrk="1" fontAlgn="auto" hangingPunct="1">
              <a:lnSpc>
                <a:spcPct val="150000"/>
              </a:lnSpc>
              <a:spcBef>
                <a:spcPts val="0"/>
              </a:spcBef>
              <a:spcAft>
                <a:spcPts val="0"/>
              </a:spcAft>
              <a:defRPr/>
            </a:pPr>
            <a:r>
              <a:rPr lang="zh-CN" altLang="en-US" sz="1400" dirty="0">
                <a:solidFill>
                  <a:schemeClr val="tx2">
                    <a:lumMod val="75000"/>
                  </a:schemeClr>
                </a:solidFill>
                <a:latin typeface="微软雅黑" panose="020B0503020204020204" pitchFamily="34" charset="-122"/>
                <a:sym typeface="Arial" panose="020B0604020202020204" pitchFamily="34" charset="0"/>
              </a:rPr>
              <a:t>每组</a:t>
            </a:r>
            <a:r>
              <a:rPr lang="en-US" altLang="zh-CN" sz="1400" dirty="0">
                <a:solidFill>
                  <a:schemeClr val="tx2">
                    <a:lumMod val="75000"/>
                  </a:schemeClr>
                </a:solidFill>
                <a:latin typeface="微软雅黑" panose="020B0503020204020204" pitchFamily="34" charset="-122"/>
                <a:sym typeface="Arial" panose="020B0604020202020204" pitchFamily="34" charset="0"/>
              </a:rPr>
              <a:t>4</a:t>
            </a:r>
            <a:r>
              <a:rPr lang="zh-CN" altLang="en-US" sz="1400" dirty="0">
                <a:solidFill>
                  <a:schemeClr val="tx2">
                    <a:lumMod val="75000"/>
                  </a:schemeClr>
                </a:solidFill>
                <a:latin typeface="微软雅黑" panose="020B0503020204020204" pitchFamily="34" charset="-122"/>
                <a:sym typeface="Arial" panose="020B0604020202020204" pitchFamily="34" charset="0"/>
              </a:rPr>
              <a:t>门；每门内两层，上层有挂钩挂衣服，下层放钱包、手机、钥匙等杂物。</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a:p>
            <a:pPr eaLnBrk="1" fontAlgn="auto" hangingPunct="1">
              <a:lnSpc>
                <a:spcPct val="150000"/>
              </a:lnSpc>
              <a:spcBef>
                <a:spcPts val="0"/>
              </a:spcBef>
              <a:spcAft>
                <a:spcPts val="0"/>
              </a:spcAft>
              <a:defRPr/>
            </a:pPr>
            <a:r>
              <a:rPr lang="zh-CN" altLang="en-US" b="1" dirty="0">
                <a:solidFill>
                  <a:schemeClr val="tx2">
                    <a:lumMod val="75000"/>
                  </a:schemeClr>
                </a:solidFill>
                <a:latin typeface="微软雅黑" panose="020B0503020204020204" pitchFamily="34" charset="-122"/>
                <a:sym typeface="Arial" panose="020B0604020202020204" pitchFamily="34" charset="0"/>
              </a:rPr>
              <a:t>外观尺寸</a:t>
            </a:r>
          </a:p>
          <a:p>
            <a:pPr eaLnBrk="1" fontAlgn="auto" hangingPunct="1">
              <a:lnSpc>
                <a:spcPct val="150000"/>
              </a:lnSpc>
              <a:spcBef>
                <a:spcPts val="0"/>
              </a:spcBef>
              <a:spcAft>
                <a:spcPts val="0"/>
              </a:spcAft>
              <a:defRPr/>
            </a:pPr>
            <a:r>
              <a:rPr lang="en-US" altLang="zh-CN" sz="1400" dirty="0">
                <a:solidFill>
                  <a:schemeClr val="tx2">
                    <a:lumMod val="75000"/>
                  </a:schemeClr>
                </a:solidFill>
                <a:latin typeface="微软雅黑" panose="020B0503020204020204" pitchFamily="34" charset="-122"/>
                <a:sym typeface="Arial" panose="020B0604020202020204" pitchFamily="34" charset="0"/>
              </a:rPr>
              <a:t>800mm*420mm*1800mm</a:t>
            </a:r>
            <a:r>
              <a:rPr lang="zh-CN" altLang="en-US" sz="1400" dirty="0">
                <a:solidFill>
                  <a:schemeClr val="tx2">
                    <a:lumMod val="75000"/>
                  </a:schemeClr>
                </a:solidFill>
                <a:latin typeface="微软雅黑" panose="020B0503020204020204" pitchFamily="34" charset="-122"/>
                <a:sym typeface="Arial" panose="020B0604020202020204" pitchFamily="34" charset="0"/>
              </a:rPr>
              <a:t>（柜体尺寸可按医院要求定做）</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a:p>
            <a:pPr eaLnBrk="1" fontAlgn="auto" hangingPunct="1">
              <a:lnSpc>
                <a:spcPct val="150000"/>
              </a:lnSpc>
              <a:spcBef>
                <a:spcPts val="0"/>
              </a:spcBef>
              <a:spcAft>
                <a:spcPts val="0"/>
              </a:spcAft>
              <a:defRPr/>
            </a:pPr>
            <a:r>
              <a:rPr lang="en-US" altLang="zh-CN" b="1" dirty="0">
                <a:solidFill>
                  <a:schemeClr val="tx2">
                    <a:lumMod val="75000"/>
                  </a:schemeClr>
                </a:solidFill>
                <a:latin typeface="微软雅黑" panose="020B0503020204020204" pitchFamily="34" charset="-122"/>
                <a:sym typeface="Arial" panose="020B0604020202020204" pitchFamily="34" charset="0"/>
              </a:rPr>
              <a:t>CPU</a:t>
            </a:r>
          </a:p>
          <a:p>
            <a:pPr eaLnBrk="1" fontAlgn="auto" hangingPunct="1">
              <a:lnSpc>
                <a:spcPct val="150000"/>
              </a:lnSpc>
              <a:spcBef>
                <a:spcPts val="0"/>
              </a:spcBef>
              <a:spcAft>
                <a:spcPts val="0"/>
              </a:spcAft>
              <a:defRPr/>
            </a:pPr>
            <a:r>
              <a:rPr lang="zh-CN" altLang="en-US" sz="1400" dirty="0">
                <a:solidFill>
                  <a:schemeClr val="tx2">
                    <a:lumMod val="75000"/>
                  </a:schemeClr>
                </a:solidFill>
                <a:latin typeface="微软雅黑" panose="020B0503020204020204" pitchFamily="34" charset="-122"/>
                <a:sym typeface="Arial" panose="020B0604020202020204" pitchFamily="34" charset="0"/>
              </a:rPr>
              <a:t>其中</a:t>
            </a:r>
            <a:r>
              <a:rPr lang="en-US" altLang="zh-CN" sz="1400" dirty="0">
                <a:solidFill>
                  <a:schemeClr val="tx2">
                    <a:lumMod val="75000"/>
                  </a:schemeClr>
                </a:solidFill>
                <a:latin typeface="微软雅黑" panose="020B0503020204020204" pitchFamily="34" charset="-122"/>
                <a:sym typeface="Arial" panose="020B0604020202020204" pitchFamily="34" charset="0"/>
              </a:rPr>
              <a:t>CPU</a:t>
            </a:r>
            <a:r>
              <a:rPr lang="zh-CN" altLang="en-US" sz="1400" dirty="0">
                <a:solidFill>
                  <a:schemeClr val="tx2">
                    <a:lumMod val="75000"/>
                  </a:schemeClr>
                </a:solidFill>
                <a:latin typeface="微软雅黑" panose="020B0503020204020204" pitchFamily="34" charset="-122"/>
                <a:sym typeface="Arial" panose="020B0604020202020204" pitchFamily="34" charset="0"/>
              </a:rPr>
              <a:t>卡为非接触式</a:t>
            </a:r>
            <a:r>
              <a:rPr lang="en-US" altLang="zh-CN" sz="1400" dirty="0">
                <a:solidFill>
                  <a:schemeClr val="tx2">
                    <a:lumMod val="75000"/>
                  </a:schemeClr>
                </a:solidFill>
                <a:latin typeface="微软雅黑" panose="020B0503020204020204" pitchFamily="34" charset="-122"/>
                <a:sym typeface="Arial" panose="020B0604020202020204" pitchFamily="34" charset="0"/>
              </a:rPr>
              <a:t>13.56M</a:t>
            </a:r>
            <a:r>
              <a:rPr lang="zh-CN" altLang="en-US" sz="1400" dirty="0">
                <a:solidFill>
                  <a:schemeClr val="tx2">
                    <a:lumMod val="75000"/>
                  </a:schemeClr>
                </a:solidFill>
                <a:latin typeface="微软雅黑" panose="020B0503020204020204" pitchFamily="34" charset="-122"/>
                <a:sym typeface="Arial" panose="020B0604020202020204" pitchFamily="34" charset="0"/>
              </a:rPr>
              <a:t>频率，刷卡打开柜门。</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a:p>
            <a:pPr eaLnBrk="1" fontAlgn="auto" hangingPunct="1">
              <a:lnSpc>
                <a:spcPct val="150000"/>
              </a:lnSpc>
              <a:spcBef>
                <a:spcPts val="0"/>
              </a:spcBef>
              <a:spcAft>
                <a:spcPts val="0"/>
              </a:spcAft>
              <a:defRPr/>
            </a:pPr>
            <a:r>
              <a:rPr lang="zh-CN" altLang="en-US" sz="1400" dirty="0">
                <a:solidFill>
                  <a:schemeClr val="tx2">
                    <a:lumMod val="75000"/>
                  </a:schemeClr>
                </a:solidFill>
                <a:latin typeface="微软雅黑" panose="020B0503020204020204" pitchFamily="34" charset="-122"/>
                <a:sym typeface="Arial" panose="020B0604020202020204" pitchFamily="34" charset="0"/>
              </a:rPr>
              <a:t>可使用一年（自带电池可拆换）。</a:t>
            </a:r>
            <a:endParaRPr lang="en-US" altLang="zh-CN" sz="1600" dirty="0">
              <a:solidFill>
                <a:schemeClr val="tx2">
                  <a:lumMod val="75000"/>
                </a:schemeClr>
              </a:solidFill>
              <a:latin typeface="微软雅黑" panose="020B0503020204020204" pitchFamily="34" charset="-122"/>
              <a:sym typeface="Arial" panose="020B0604020202020204" pitchFamily="34" charset="0"/>
            </a:endParaRPr>
          </a:p>
          <a:p>
            <a:pPr eaLnBrk="1" fontAlgn="auto" hangingPunct="1">
              <a:lnSpc>
                <a:spcPct val="150000"/>
              </a:lnSpc>
              <a:spcBef>
                <a:spcPts val="0"/>
              </a:spcBef>
              <a:spcAft>
                <a:spcPts val="0"/>
              </a:spcAft>
              <a:defRPr/>
            </a:pP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26265927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6"/>
          <p:cNvSpPr txBox="1"/>
          <p:nvPr/>
        </p:nvSpPr>
        <p:spPr bwMode="auto">
          <a:xfrm>
            <a:off x="528638" y="5229225"/>
            <a:ext cx="5788025" cy="523875"/>
          </a:xfrm>
          <a:prstGeom prst="rect">
            <a:avLst/>
          </a:prstGeom>
          <a:noFill/>
        </p:spPr>
        <p:txBody>
          <a:bodyPr>
            <a:spAutoFit/>
          </a:bodyPr>
          <a:lstStyle/>
          <a:p>
            <a:pPr eaLnBrk="1" fontAlgn="auto" hangingPunct="1">
              <a:spcBef>
                <a:spcPts val="0"/>
              </a:spcBef>
              <a:spcAft>
                <a:spcPts val="0"/>
              </a:spcAft>
              <a:defRPr/>
            </a:pPr>
            <a:endParaRPr lang="en-US" altLang="zh-CN" sz="2800" dirty="0">
              <a:solidFill>
                <a:schemeClr val="tx2">
                  <a:lumMod val="50000"/>
                </a:schemeClr>
              </a:solidFill>
              <a:cs typeface="+mn-ea"/>
              <a:sym typeface="Arial" panose="020B0604020202020204" pitchFamily="34" charset="0"/>
            </a:endParaRPr>
          </a:p>
        </p:txBody>
      </p:sp>
      <p:sp>
        <p:nvSpPr>
          <p:cNvPr id="23" name="TextBox 10"/>
          <p:cNvSpPr txBox="1"/>
          <p:nvPr/>
        </p:nvSpPr>
        <p:spPr bwMode="auto">
          <a:xfrm>
            <a:off x="8572501" y="1403859"/>
            <a:ext cx="3352800" cy="1200329"/>
          </a:xfrm>
          <a:prstGeom prst="rect">
            <a:avLst/>
          </a:prstGeom>
          <a:noFill/>
        </p:spPr>
        <p:txBody>
          <a:bodyPr wrap="square" spcCol="182880">
            <a:spAutoFit/>
          </a:bodyPr>
          <a:lstStyle/>
          <a:p>
            <a:pPr eaLnBrk="1" fontAlgn="auto" hangingPunct="1">
              <a:spcBef>
                <a:spcPts val="1200"/>
              </a:spcBef>
              <a:spcAft>
                <a:spcPts val="0"/>
              </a:spcAft>
              <a:defRPr/>
            </a:pPr>
            <a:r>
              <a:rPr lang="zh-CN" altLang="en-US" sz="2000" b="1" dirty="0" smtClean="0">
                <a:solidFill>
                  <a:srgbClr val="3FA692"/>
                </a:solidFill>
                <a:cs typeface="+mn-ea"/>
                <a:sym typeface="Arial" panose="020B0604020202020204" pitchFamily="34" charset="0"/>
              </a:rPr>
              <a:t>使用说明</a:t>
            </a:r>
            <a:endParaRPr lang="en-US" altLang="zh-CN" sz="2000" b="1" dirty="0" smtClean="0">
              <a:solidFill>
                <a:srgbClr val="3FA692"/>
              </a:solidFill>
              <a:cs typeface="+mn-ea"/>
              <a:sym typeface="Arial" panose="020B0604020202020204" pitchFamily="34" charset="0"/>
            </a:endParaRPr>
          </a:p>
          <a:p>
            <a:pPr eaLnBrk="1" fontAlgn="auto" hangingPunct="1">
              <a:spcBef>
                <a:spcPts val="1200"/>
              </a:spcBef>
              <a:spcAft>
                <a:spcPts val="0"/>
              </a:spcAft>
              <a:defRPr/>
            </a:pPr>
            <a:r>
              <a:rPr lang="zh-CN" altLang="en-US" sz="1400" dirty="0">
                <a:solidFill>
                  <a:schemeClr val="tx2">
                    <a:lumMod val="75000"/>
                  </a:schemeClr>
                </a:solidFill>
                <a:latin typeface="微软雅黑" panose="020B0503020204020204" pitchFamily="34" charset="-122"/>
                <a:sym typeface="Arial" panose="020B0604020202020204" pitchFamily="34" charset="0"/>
              </a:rPr>
              <a:t>支持刷卡、衣服</a:t>
            </a:r>
            <a:r>
              <a:rPr lang="en-US" altLang="zh-CN" sz="1400" dirty="0">
                <a:solidFill>
                  <a:schemeClr val="tx2">
                    <a:lumMod val="75000"/>
                  </a:schemeClr>
                </a:solidFill>
                <a:latin typeface="微软雅黑" panose="020B0503020204020204" pitchFamily="34" charset="-122"/>
                <a:sym typeface="Arial" panose="020B0604020202020204" pitchFamily="34" charset="0"/>
              </a:rPr>
              <a:t>RFID</a:t>
            </a:r>
            <a:r>
              <a:rPr lang="zh-CN" altLang="en-US" sz="1400" dirty="0">
                <a:solidFill>
                  <a:schemeClr val="tx2">
                    <a:lumMod val="75000"/>
                  </a:schemeClr>
                </a:solidFill>
                <a:latin typeface="微软雅黑" panose="020B0503020204020204" pitchFamily="34" charset="-122"/>
                <a:sym typeface="Arial" panose="020B0604020202020204" pitchFamily="34" charset="0"/>
              </a:rPr>
              <a:t>和指纹开启回收桶。</a:t>
            </a:r>
            <a:endParaRPr lang="en-US" altLang="zh-CN" sz="1400" dirty="0">
              <a:solidFill>
                <a:schemeClr val="tx2">
                  <a:lumMod val="75000"/>
                </a:schemeClr>
              </a:solidFill>
              <a:latin typeface="微软雅黑" panose="020B0503020204020204" pitchFamily="34" charset="-122"/>
              <a:sym typeface="Arial" panose="020B0604020202020204" pitchFamily="34" charset="0"/>
            </a:endParaRPr>
          </a:p>
          <a:p>
            <a:pPr eaLnBrk="1" fontAlgn="auto" hangingPunct="1">
              <a:spcBef>
                <a:spcPts val="1200"/>
              </a:spcBef>
              <a:spcAft>
                <a:spcPts val="0"/>
              </a:spcAft>
              <a:defRPr/>
            </a:pPr>
            <a:r>
              <a:rPr lang="zh-CN" altLang="en-US" sz="1400" dirty="0" smtClean="0">
                <a:solidFill>
                  <a:schemeClr val="tx2">
                    <a:lumMod val="75000"/>
                  </a:schemeClr>
                </a:solidFill>
                <a:latin typeface="微软雅黑" panose="020B0503020204020204" pitchFamily="34" charset="-122"/>
                <a:cs typeface="+mn-ea"/>
              </a:rPr>
              <a:t>识别</a:t>
            </a:r>
            <a:r>
              <a:rPr lang="zh-CN" altLang="en-US" sz="1400" dirty="0">
                <a:solidFill>
                  <a:schemeClr val="tx2">
                    <a:lumMod val="75000"/>
                  </a:schemeClr>
                </a:solidFill>
                <a:latin typeface="微软雅黑" panose="020B0503020204020204" pitchFamily="34" charset="-122"/>
                <a:cs typeface="+mn-ea"/>
              </a:rPr>
              <a:t>身份信息后，显示未归还信息</a:t>
            </a:r>
            <a:r>
              <a:rPr lang="zh-CN" altLang="en-US" dirty="0" smtClean="0">
                <a:solidFill>
                  <a:schemeClr val="tx2">
                    <a:lumMod val="75000"/>
                  </a:schemeClr>
                </a:solidFill>
                <a:latin typeface="微软雅黑" panose="020B0503020204020204" pitchFamily="34" charset="-122"/>
                <a:cs typeface="+mn-ea"/>
              </a:rPr>
              <a:t>。</a:t>
            </a:r>
            <a:endParaRPr lang="en-US" altLang="zh-CN" dirty="0">
              <a:solidFill>
                <a:schemeClr val="tx2">
                  <a:lumMod val="75000"/>
                </a:schemeClr>
              </a:solidFill>
              <a:latin typeface="微软雅黑" panose="020B0503020204020204" pitchFamily="34" charset="-122"/>
              <a:cs typeface="+mn-ea"/>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39" y="1104900"/>
            <a:ext cx="3890882" cy="243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回收桶终端及界面</a:t>
            </a:r>
            <a:br>
              <a:rPr lang="zh-CN" altLang="en-US" dirty="0" smtClean="0"/>
            </a:br>
            <a:endParaRPr lang="zh-CN" altLang="en-US" dirty="0"/>
          </a:p>
        </p:txBody>
      </p:sp>
      <p:grpSp>
        <p:nvGrpSpPr>
          <p:cNvPr id="37894" name="组合 4"/>
          <p:cNvGrpSpPr>
            <a:grpSpLocks/>
          </p:cNvGrpSpPr>
          <p:nvPr/>
        </p:nvGrpSpPr>
        <p:grpSpPr bwMode="auto">
          <a:xfrm>
            <a:off x="4382260" y="1124882"/>
            <a:ext cx="3868805" cy="2418418"/>
            <a:chOff x="6176205" y="1124293"/>
            <a:chExt cx="5565558" cy="3478474"/>
          </a:xfrm>
        </p:grpSpPr>
        <p:pic>
          <p:nvPicPr>
            <p:cNvPr id="37895"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6205" y="1124293"/>
              <a:ext cx="5565558" cy="347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图片 11"/>
            <p:cNvPicPr>
              <a:picLocks noChangeAspect="1"/>
            </p:cNvPicPr>
            <p:nvPr/>
          </p:nvPicPr>
          <p:blipFill>
            <a:blip r:embed="rId5" cstate="print">
              <a:extLst>
                <a:ext uri="{28A0092B-C50C-407E-A947-70E740481C1C}">
                  <a14:useLocalDpi xmlns:a14="http://schemas.microsoft.com/office/drawing/2010/main" val="0"/>
                </a:ext>
              </a:extLst>
            </a:blip>
            <a:srcRect l="17101" t="18350" r="17287" b="18137"/>
            <a:stretch>
              <a:fillRect/>
            </a:stretch>
          </p:blipFill>
          <p:spPr bwMode="auto">
            <a:xfrm>
              <a:off x="7227869" y="1754708"/>
              <a:ext cx="3626778" cy="225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图片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6346" y="1378690"/>
              <a:ext cx="1050225" cy="29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1"/>
          <p:cNvPicPr>
            <a:picLocks noChangeAspect="1"/>
          </p:cNvPicPr>
          <p:nvPr/>
        </p:nvPicPr>
        <p:blipFill>
          <a:blip r:embed="rId7" cstate="print">
            <a:extLst>
              <a:ext uri="{28A0092B-C50C-407E-A947-70E740481C1C}">
                <a14:useLocalDpi xmlns:a14="http://schemas.microsoft.com/office/drawing/2010/main" val="0"/>
              </a:ext>
            </a:extLst>
          </a:blip>
          <a:srcRect l="12927" t="10143" r="14288" b="10629"/>
          <a:stretch>
            <a:fillRect/>
          </a:stretch>
        </p:blipFill>
        <p:spPr bwMode="auto">
          <a:xfrm>
            <a:off x="4479677" y="3696807"/>
            <a:ext cx="3529011" cy="279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131091" y="3696807"/>
            <a:ext cx="1751712" cy="283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07633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标题 85"/>
          <p:cNvSpPr>
            <a:spLocks noGrp="1"/>
          </p:cNvSpPr>
          <p:nvPr>
            <p:ph type="title"/>
          </p:nvPr>
        </p:nvSpPr>
        <p:spPr/>
        <p:txBody>
          <a:bodyPr/>
          <a:lstStyle/>
          <a:p>
            <a:pPr>
              <a:defRPr/>
            </a:pPr>
            <a:r>
              <a:rPr lang="zh-CN" altLang="en-US" dirty="0" smtClean="0">
                <a:latin typeface="+mn-ea"/>
                <a:ea typeface="+mn-ea"/>
              </a:rPr>
              <a:t>监控管理系统功能介绍</a:t>
            </a:r>
            <a:br>
              <a:rPr lang="zh-CN" altLang="en-US" dirty="0" smtClean="0">
                <a:latin typeface="+mn-ea"/>
                <a:ea typeface="+mn-ea"/>
              </a:rPr>
            </a:br>
            <a:endParaRPr lang="zh-CN" altLang="en-US" dirty="0">
              <a:latin typeface="+mn-ea"/>
              <a:ea typeface="+mn-ea"/>
            </a:endParaRPr>
          </a:p>
        </p:txBody>
      </p:sp>
      <p:sp>
        <p:nvSpPr>
          <p:cNvPr id="4" name="îṧ1îḓe">
            <a:extLst>
              <a:ext uri="{FF2B5EF4-FFF2-40B4-BE49-F238E27FC236}">
                <a16:creationId xmlns:a16="http://schemas.microsoft.com/office/drawing/2014/main" id="{916DEE0F-E7BF-4D28-A516-329BD8AFABB9}"/>
              </a:ext>
            </a:extLst>
          </p:cNvPr>
          <p:cNvSpPr/>
          <p:nvPr/>
        </p:nvSpPr>
        <p:spPr>
          <a:xfrm rot="5400000">
            <a:off x="230188" y="2581275"/>
            <a:ext cx="2368550" cy="2092325"/>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sp>
        <p:nvSpPr>
          <p:cNvPr id="5" name="íṩḻïḍê">
            <a:extLst>
              <a:ext uri="{FF2B5EF4-FFF2-40B4-BE49-F238E27FC236}">
                <a16:creationId xmlns:a16="http://schemas.microsoft.com/office/drawing/2014/main" id="{062272C7-0C61-45C4-8EBE-FF5D1749CE10}"/>
              </a:ext>
            </a:extLst>
          </p:cNvPr>
          <p:cNvSpPr/>
          <p:nvPr/>
        </p:nvSpPr>
        <p:spPr>
          <a:xfrm rot="5400000">
            <a:off x="4414044" y="1394619"/>
            <a:ext cx="2371725" cy="2093913"/>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sp>
        <p:nvSpPr>
          <p:cNvPr id="6" name="îSľiḑé">
            <a:extLst>
              <a:ext uri="{FF2B5EF4-FFF2-40B4-BE49-F238E27FC236}">
                <a16:creationId xmlns:a16="http://schemas.microsoft.com/office/drawing/2014/main" id="{4F9AA756-33CA-44DD-B073-82475C5A9C33}"/>
              </a:ext>
            </a:extLst>
          </p:cNvPr>
          <p:cNvSpPr/>
          <p:nvPr/>
        </p:nvSpPr>
        <p:spPr>
          <a:xfrm rot="5400000">
            <a:off x="6508751" y="2581275"/>
            <a:ext cx="2368550" cy="2092325"/>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sp>
        <p:nvSpPr>
          <p:cNvPr id="7" name="ïŝ1iḑé">
            <a:extLst>
              <a:ext uri="{FF2B5EF4-FFF2-40B4-BE49-F238E27FC236}">
                <a16:creationId xmlns:a16="http://schemas.microsoft.com/office/drawing/2014/main" id="{4904FC70-F2AB-4544-B203-E3B71A37777F}"/>
              </a:ext>
            </a:extLst>
          </p:cNvPr>
          <p:cNvSpPr/>
          <p:nvPr/>
        </p:nvSpPr>
        <p:spPr>
          <a:xfrm rot="5400000">
            <a:off x="1275557" y="4355306"/>
            <a:ext cx="2370138" cy="2092325"/>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sp>
        <p:nvSpPr>
          <p:cNvPr id="8" name="îṩlídê">
            <a:extLst>
              <a:ext uri="{FF2B5EF4-FFF2-40B4-BE49-F238E27FC236}">
                <a16:creationId xmlns:a16="http://schemas.microsoft.com/office/drawing/2014/main" id="{49A6A3EA-03BF-474A-83D4-E0CE5B4A6699}"/>
              </a:ext>
            </a:extLst>
          </p:cNvPr>
          <p:cNvSpPr/>
          <p:nvPr/>
        </p:nvSpPr>
        <p:spPr>
          <a:xfrm rot="5400000">
            <a:off x="3368676" y="3170237"/>
            <a:ext cx="2368550" cy="2092325"/>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sp>
        <p:nvSpPr>
          <p:cNvPr id="9" name="i$lïḓè">
            <a:extLst>
              <a:ext uri="{FF2B5EF4-FFF2-40B4-BE49-F238E27FC236}">
                <a16:creationId xmlns:a16="http://schemas.microsoft.com/office/drawing/2014/main" id="{8C6BD0BB-E9BC-43AC-8098-4D90D1E4D87F}"/>
              </a:ext>
            </a:extLst>
          </p:cNvPr>
          <p:cNvSpPr/>
          <p:nvPr/>
        </p:nvSpPr>
        <p:spPr>
          <a:xfrm rot="5400000">
            <a:off x="7554119" y="4355306"/>
            <a:ext cx="2370138" cy="2092325"/>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sp>
        <p:nvSpPr>
          <p:cNvPr id="10" name="iṩḻïḋè">
            <a:extLst>
              <a:ext uri="{FF2B5EF4-FFF2-40B4-BE49-F238E27FC236}">
                <a16:creationId xmlns:a16="http://schemas.microsoft.com/office/drawing/2014/main" id="{16CD3DA6-A6D6-4BE0-982A-C227B60D1924}"/>
              </a:ext>
            </a:extLst>
          </p:cNvPr>
          <p:cNvSpPr/>
          <p:nvPr/>
        </p:nvSpPr>
        <p:spPr>
          <a:xfrm rot="5400000">
            <a:off x="9647238" y="3170237"/>
            <a:ext cx="2368550" cy="2092325"/>
          </a:xfrm>
          <a:prstGeom prst="hexagon">
            <a:avLst>
              <a:gd name="adj" fmla="val 28486"/>
              <a:gd name="vf" fmla="val 115470"/>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zh-CN" altLang="en-US">
              <a:latin typeface="+mn-ea"/>
            </a:endParaRPr>
          </a:p>
        </p:txBody>
      </p:sp>
      <p:cxnSp>
        <p:nvCxnSpPr>
          <p:cNvPr id="69" name="直接连接符 68">
            <a:extLst>
              <a:ext uri="{FF2B5EF4-FFF2-40B4-BE49-F238E27FC236}">
                <a16:creationId xmlns:a16="http://schemas.microsoft.com/office/drawing/2014/main" id="{5D58B76B-1787-4212-85EC-89A1A51A61E8}"/>
              </a:ext>
            </a:extLst>
          </p:cNvPr>
          <p:cNvCxnSpPr>
            <a:stCxn id="4" idx="2"/>
            <a:endCxn id="4" idx="2"/>
          </p:cNvCxnSpPr>
          <p:nvPr/>
        </p:nvCxnSpPr>
        <p:spPr>
          <a:xfrm flipV="1">
            <a:off x="368300" y="2443163"/>
            <a:ext cx="1046163" cy="593725"/>
          </a:xfrm>
          <a:prstGeom prst="line">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62FB641C-B1BA-40AF-8EC4-612A519D4072}"/>
              </a:ext>
            </a:extLst>
          </p:cNvPr>
          <p:cNvCxnSpPr>
            <a:cxnSpLocks/>
          </p:cNvCxnSpPr>
          <p:nvPr/>
        </p:nvCxnSpPr>
        <p:spPr>
          <a:xfrm flipH="1" flipV="1">
            <a:off x="1414463" y="2443163"/>
            <a:ext cx="1046162" cy="5937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5F60A096-1D1F-4E01-9717-E94BCE89801E}"/>
              </a:ext>
            </a:extLst>
          </p:cNvPr>
          <p:cNvCxnSpPr>
            <a:cxnSpLocks/>
            <a:stCxn id="7" idx="2"/>
          </p:cNvCxnSpPr>
          <p:nvPr/>
        </p:nvCxnSpPr>
        <p:spPr>
          <a:xfrm flipH="1" flipV="1">
            <a:off x="2460625" y="3036888"/>
            <a:ext cx="0" cy="117951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7CD5B068-DBCB-4164-8BD9-100C5BF35F47}"/>
              </a:ext>
            </a:extLst>
          </p:cNvPr>
          <p:cNvCxnSpPr>
            <a:cxnSpLocks/>
          </p:cNvCxnSpPr>
          <p:nvPr/>
        </p:nvCxnSpPr>
        <p:spPr>
          <a:xfrm flipH="1" flipV="1">
            <a:off x="2460625" y="4210050"/>
            <a:ext cx="1046163" cy="596900"/>
          </a:xfrm>
          <a:prstGeom prst="line">
            <a:avLst/>
          </a:prstGeom>
          <a:ln w="19050">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2AD50946-5021-4A37-A6A4-40DC8267D397}"/>
              </a:ext>
            </a:extLst>
          </p:cNvPr>
          <p:cNvCxnSpPr>
            <a:cxnSpLocks/>
          </p:cNvCxnSpPr>
          <p:nvPr/>
        </p:nvCxnSpPr>
        <p:spPr>
          <a:xfrm flipH="1" flipV="1">
            <a:off x="3506788" y="3633788"/>
            <a:ext cx="0" cy="11779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829C77D7-527D-447E-B432-581549BED8AB}"/>
              </a:ext>
            </a:extLst>
          </p:cNvPr>
          <p:cNvCxnSpPr/>
          <p:nvPr/>
        </p:nvCxnSpPr>
        <p:spPr>
          <a:xfrm flipV="1">
            <a:off x="3506788" y="3033713"/>
            <a:ext cx="1046162" cy="595312"/>
          </a:xfrm>
          <a:prstGeom prst="line">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4111BA91-5027-4E53-9AE4-92324B5B784D}"/>
              </a:ext>
            </a:extLst>
          </p:cNvPr>
          <p:cNvCxnSpPr>
            <a:cxnSpLocks/>
          </p:cNvCxnSpPr>
          <p:nvPr/>
        </p:nvCxnSpPr>
        <p:spPr>
          <a:xfrm flipH="1" flipV="1">
            <a:off x="4552950" y="1849438"/>
            <a:ext cx="0" cy="11779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CC1A2BDE-62A1-4342-853B-8453FF172C6E}"/>
              </a:ext>
            </a:extLst>
          </p:cNvPr>
          <p:cNvCxnSpPr/>
          <p:nvPr/>
        </p:nvCxnSpPr>
        <p:spPr>
          <a:xfrm flipV="1">
            <a:off x="4552950" y="1254125"/>
            <a:ext cx="1046163" cy="596900"/>
          </a:xfrm>
          <a:prstGeom prst="line">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73EA18B3-15CE-404E-928E-0D84B9FF9B7D}"/>
              </a:ext>
            </a:extLst>
          </p:cNvPr>
          <p:cNvCxnSpPr>
            <a:cxnSpLocks/>
          </p:cNvCxnSpPr>
          <p:nvPr/>
        </p:nvCxnSpPr>
        <p:spPr>
          <a:xfrm flipH="1" flipV="1">
            <a:off x="5599113" y="1255713"/>
            <a:ext cx="1047750" cy="596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10FF5D88-7E66-452E-B450-F79776505A90}"/>
              </a:ext>
            </a:extLst>
          </p:cNvPr>
          <p:cNvCxnSpPr>
            <a:cxnSpLocks/>
          </p:cNvCxnSpPr>
          <p:nvPr/>
        </p:nvCxnSpPr>
        <p:spPr>
          <a:xfrm flipH="1" flipV="1">
            <a:off x="6646863" y="1852613"/>
            <a:ext cx="0" cy="11779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8C39B6C0-C526-499B-8380-C4BCAE81D42D}"/>
              </a:ext>
            </a:extLst>
          </p:cNvPr>
          <p:cNvCxnSpPr/>
          <p:nvPr/>
        </p:nvCxnSpPr>
        <p:spPr>
          <a:xfrm flipV="1">
            <a:off x="6646863" y="2447925"/>
            <a:ext cx="1046162" cy="596900"/>
          </a:xfrm>
          <a:prstGeom prst="line">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19AFC349-0406-422C-99E5-26A452A46DB1}"/>
              </a:ext>
            </a:extLst>
          </p:cNvPr>
          <p:cNvCxnSpPr>
            <a:cxnSpLocks/>
          </p:cNvCxnSpPr>
          <p:nvPr/>
        </p:nvCxnSpPr>
        <p:spPr>
          <a:xfrm flipH="1" flipV="1">
            <a:off x="7693025" y="2449513"/>
            <a:ext cx="1046163" cy="596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1D8218B0-BD64-425B-BAA9-EFE725C743E0}"/>
              </a:ext>
            </a:extLst>
          </p:cNvPr>
          <p:cNvCxnSpPr>
            <a:cxnSpLocks/>
          </p:cNvCxnSpPr>
          <p:nvPr/>
        </p:nvCxnSpPr>
        <p:spPr>
          <a:xfrm flipH="1" flipV="1">
            <a:off x="8739188" y="3046413"/>
            <a:ext cx="0" cy="117951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8E2EFBB9-9CB5-496E-A15A-ADE00E89D328}"/>
              </a:ext>
            </a:extLst>
          </p:cNvPr>
          <p:cNvCxnSpPr>
            <a:cxnSpLocks/>
          </p:cNvCxnSpPr>
          <p:nvPr/>
        </p:nvCxnSpPr>
        <p:spPr>
          <a:xfrm flipH="1" flipV="1">
            <a:off x="8736013" y="4210050"/>
            <a:ext cx="1047750" cy="596900"/>
          </a:xfrm>
          <a:prstGeom prst="line">
            <a:avLst/>
          </a:prstGeom>
          <a:ln w="19050">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BF35E566-79E7-4782-B0C1-D4E08BE61323}"/>
              </a:ext>
            </a:extLst>
          </p:cNvPr>
          <p:cNvCxnSpPr>
            <a:cxnSpLocks/>
          </p:cNvCxnSpPr>
          <p:nvPr/>
        </p:nvCxnSpPr>
        <p:spPr>
          <a:xfrm flipH="1" flipV="1">
            <a:off x="9785350" y="3633788"/>
            <a:ext cx="0" cy="11779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AC517524-18BD-4173-BAF2-C899A30BACFF}"/>
              </a:ext>
            </a:extLst>
          </p:cNvPr>
          <p:cNvCxnSpPr/>
          <p:nvPr/>
        </p:nvCxnSpPr>
        <p:spPr>
          <a:xfrm flipV="1">
            <a:off x="9783763" y="3033713"/>
            <a:ext cx="1046162" cy="595312"/>
          </a:xfrm>
          <a:prstGeom prst="line">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0AD6FE78-0F38-4D0F-91FA-1737A6FED911}"/>
              </a:ext>
            </a:extLst>
          </p:cNvPr>
          <p:cNvCxnSpPr>
            <a:cxnSpLocks/>
          </p:cNvCxnSpPr>
          <p:nvPr/>
        </p:nvCxnSpPr>
        <p:spPr>
          <a:xfrm flipH="1" flipV="1">
            <a:off x="10829925" y="3033713"/>
            <a:ext cx="1046163" cy="59531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î$ḷïḍé">
            <a:extLst>
              <a:ext uri="{FF2B5EF4-FFF2-40B4-BE49-F238E27FC236}">
                <a16:creationId xmlns:a16="http://schemas.microsoft.com/office/drawing/2014/main" id="{889AADEA-516A-4C98-B197-84206427EDF8}"/>
              </a:ext>
            </a:extLst>
          </p:cNvPr>
          <p:cNvSpPr/>
          <p:nvPr/>
        </p:nvSpPr>
        <p:spPr bwMode="auto">
          <a:xfrm>
            <a:off x="368300" y="3394075"/>
            <a:ext cx="20907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远程操作设备的重启、关机、锁定等。</a:t>
            </a:r>
          </a:p>
        </p:txBody>
      </p:sp>
      <p:sp>
        <p:nvSpPr>
          <p:cNvPr id="68" name="îṧ1îḋè">
            <a:extLst>
              <a:ext uri="{FF2B5EF4-FFF2-40B4-BE49-F238E27FC236}">
                <a16:creationId xmlns:a16="http://schemas.microsoft.com/office/drawing/2014/main" id="{97F8A8B9-D8F4-44FE-B52B-F5DD518A8219}"/>
              </a:ext>
            </a:extLst>
          </p:cNvPr>
          <p:cNvSpPr txBox="1"/>
          <p:nvPr/>
        </p:nvSpPr>
        <p:spPr bwMode="auto">
          <a:xfrm>
            <a:off x="471488" y="3052763"/>
            <a:ext cx="1890712" cy="4175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设备监控</a:t>
            </a:r>
          </a:p>
        </p:txBody>
      </p:sp>
      <p:sp>
        <p:nvSpPr>
          <p:cNvPr id="87" name="íṩlídè">
            <a:extLst>
              <a:ext uri="{FF2B5EF4-FFF2-40B4-BE49-F238E27FC236}">
                <a16:creationId xmlns:a16="http://schemas.microsoft.com/office/drawing/2014/main" id="{C8E93B12-B311-4F26-B58B-8F154F2CDBA3}"/>
              </a:ext>
            </a:extLst>
          </p:cNvPr>
          <p:cNvSpPr/>
          <p:nvPr/>
        </p:nvSpPr>
        <p:spPr bwMode="auto">
          <a:xfrm>
            <a:off x="1192213" y="2636838"/>
            <a:ext cx="444500" cy="407987"/>
          </a:xfrm>
          <a:custGeom>
            <a:avLst/>
            <a:gdLst>
              <a:gd name="T0" fmla="*/ 5053 w 5433"/>
              <a:gd name="T1" fmla="*/ 0 h 4991"/>
              <a:gd name="T2" fmla="*/ 381 w 5433"/>
              <a:gd name="T3" fmla="*/ 0 h 4991"/>
              <a:gd name="T4" fmla="*/ 0 w 5433"/>
              <a:gd name="T5" fmla="*/ 380 h 4991"/>
              <a:gd name="T6" fmla="*/ 0 w 5433"/>
              <a:gd name="T7" fmla="*/ 3314 h 4991"/>
              <a:gd name="T8" fmla="*/ 381 w 5433"/>
              <a:gd name="T9" fmla="*/ 3694 h 4991"/>
              <a:gd name="T10" fmla="*/ 2133 w 5433"/>
              <a:gd name="T11" fmla="*/ 3694 h 4991"/>
              <a:gd name="T12" fmla="*/ 2037 w 5433"/>
              <a:gd name="T13" fmla="*/ 4140 h 4991"/>
              <a:gd name="T14" fmla="*/ 1704 w 5433"/>
              <a:gd name="T15" fmla="*/ 4140 h 4991"/>
              <a:gd name="T16" fmla="*/ 1573 w 5433"/>
              <a:gd name="T17" fmla="*/ 4197 h 4991"/>
              <a:gd name="T18" fmla="*/ 1113 w 5433"/>
              <a:gd name="T19" fmla="*/ 4690 h 4991"/>
              <a:gd name="T20" fmla="*/ 1080 w 5433"/>
              <a:gd name="T21" fmla="*/ 4884 h 4991"/>
              <a:gd name="T22" fmla="*/ 1244 w 5433"/>
              <a:gd name="T23" fmla="*/ 4991 h 4991"/>
              <a:gd name="T24" fmla="*/ 4189 w 5433"/>
              <a:gd name="T25" fmla="*/ 4991 h 4991"/>
              <a:gd name="T26" fmla="*/ 4189 w 5433"/>
              <a:gd name="T27" fmla="*/ 4991 h 4991"/>
              <a:gd name="T28" fmla="*/ 4368 w 5433"/>
              <a:gd name="T29" fmla="*/ 4812 h 4991"/>
              <a:gd name="T30" fmla="*/ 4314 w 5433"/>
              <a:gd name="T31" fmla="*/ 4684 h 4991"/>
              <a:gd name="T32" fmla="*/ 3860 w 5433"/>
              <a:gd name="T33" fmla="*/ 4197 h 4991"/>
              <a:gd name="T34" fmla="*/ 3729 w 5433"/>
              <a:gd name="T35" fmla="*/ 4140 h 4991"/>
              <a:gd name="T36" fmla="*/ 3396 w 5433"/>
              <a:gd name="T37" fmla="*/ 4140 h 4991"/>
              <a:gd name="T38" fmla="*/ 3300 w 5433"/>
              <a:gd name="T39" fmla="*/ 3694 h 4991"/>
              <a:gd name="T40" fmla="*/ 5053 w 5433"/>
              <a:gd name="T41" fmla="*/ 3694 h 4991"/>
              <a:gd name="T42" fmla="*/ 5433 w 5433"/>
              <a:gd name="T43" fmla="*/ 3314 h 4991"/>
              <a:gd name="T44" fmla="*/ 5433 w 5433"/>
              <a:gd name="T45" fmla="*/ 380 h 4991"/>
              <a:gd name="T46" fmla="*/ 5053 w 5433"/>
              <a:gd name="T47" fmla="*/ 0 h 4991"/>
              <a:gd name="T48" fmla="*/ 4950 w 5433"/>
              <a:gd name="T49" fmla="*/ 3242 h 4991"/>
              <a:gd name="T50" fmla="*/ 483 w 5433"/>
              <a:gd name="T51" fmla="*/ 3242 h 4991"/>
              <a:gd name="T52" fmla="*/ 483 w 5433"/>
              <a:gd name="T53" fmla="*/ 452 h 4991"/>
              <a:gd name="T54" fmla="*/ 4950 w 5433"/>
              <a:gd name="T55" fmla="*/ 452 h 4991"/>
              <a:gd name="T56" fmla="*/ 4950 w 5433"/>
              <a:gd name="T57" fmla="*/ 3242 h 4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33" h="4991">
                <a:moveTo>
                  <a:pt x="5053" y="0"/>
                </a:moveTo>
                <a:lnTo>
                  <a:pt x="381" y="0"/>
                </a:lnTo>
                <a:cubicBezTo>
                  <a:pt x="171" y="0"/>
                  <a:pt x="0" y="171"/>
                  <a:pt x="0" y="380"/>
                </a:cubicBezTo>
                <a:lnTo>
                  <a:pt x="0" y="3314"/>
                </a:lnTo>
                <a:cubicBezTo>
                  <a:pt x="0" y="3523"/>
                  <a:pt x="171" y="3694"/>
                  <a:pt x="381" y="3694"/>
                </a:cubicBezTo>
                <a:lnTo>
                  <a:pt x="2133" y="3694"/>
                </a:lnTo>
                <a:lnTo>
                  <a:pt x="2037" y="4140"/>
                </a:lnTo>
                <a:lnTo>
                  <a:pt x="1704" y="4140"/>
                </a:lnTo>
                <a:cubicBezTo>
                  <a:pt x="1655" y="4140"/>
                  <a:pt x="1607" y="4161"/>
                  <a:pt x="1573" y="4197"/>
                </a:cubicBezTo>
                <a:lnTo>
                  <a:pt x="1113" y="4690"/>
                </a:lnTo>
                <a:cubicBezTo>
                  <a:pt x="1064" y="4742"/>
                  <a:pt x="1051" y="4818"/>
                  <a:pt x="1080" y="4884"/>
                </a:cubicBezTo>
                <a:cubicBezTo>
                  <a:pt x="1108" y="4949"/>
                  <a:pt x="1173" y="4991"/>
                  <a:pt x="1244" y="4991"/>
                </a:cubicBezTo>
                <a:lnTo>
                  <a:pt x="4189" y="4991"/>
                </a:lnTo>
                <a:cubicBezTo>
                  <a:pt x="4189" y="4991"/>
                  <a:pt x="4189" y="4991"/>
                  <a:pt x="4189" y="4991"/>
                </a:cubicBezTo>
                <a:cubicBezTo>
                  <a:pt x="4288" y="4991"/>
                  <a:pt x="4368" y="4911"/>
                  <a:pt x="4368" y="4812"/>
                </a:cubicBezTo>
                <a:cubicBezTo>
                  <a:pt x="4368" y="4762"/>
                  <a:pt x="4348" y="4717"/>
                  <a:pt x="4314" y="4684"/>
                </a:cubicBezTo>
                <a:lnTo>
                  <a:pt x="3860" y="4197"/>
                </a:lnTo>
                <a:cubicBezTo>
                  <a:pt x="3826" y="4161"/>
                  <a:pt x="3779" y="4140"/>
                  <a:pt x="3729" y="4140"/>
                </a:cubicBezTo>
                <a:lnTo>
                  <a:pt x="3396" y="4140"/>
                </a:lnTo>
                <a:lnTo>
                  <a:pt x="3300" y="3694"/>
                </a:lnTo>
                <a:lnTo>
                  <a:pt x="5053" y="3694"/>
                </a:lnTo>
                <a:cubicBezTo>
                  <a:pt x="5262" y="3694"/>
                  <a:pt x="5433" y="3523"/>
                  <a:pt x="5433" y="3314"/>
                </a:cubicBezTo>
                <a:lnTo>
                  <a:pt x="5433" y="380"/>
                </a:lnTo>
                <a:cubicBezTo>
                  <a:pt x="5433" y="171"/>
                  <a:pt x="5262" y="0"/>
                  <a:pt x="5053" y="0"/>
                </a:cubicBezTo>
                <a:close/>
                <a:moveTo>
                  <a:pt x="4950" y="3242"/>
                </a:moveTo>
                <a:lnTo>
                  <a:pt x="483" y="3242"/>
                </a:lnTo>
                <a:lnTo>
                  <a:pt x="483" y="452"/>
                </a:lnTo>
                <a:lnTo>
                  <a:pt x="4950" y="452"/>
                </a:lnTo>
                <a:lnTo>
                  <a:pt x="4950" y="3242"/>
                </a:lnTo>
                <a:close/>
              </a:path>
            </a:pathLst>
          </a:custGeom>
          <a:solidFill>
            <a:schemeClr val="accent1"/>
          </a:solidFill>
          <a:ln>
            <a:noFill/>
          </a:ln>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defRPr/>
            </a:pPr>
            <a:endParaRPr lang="zh-CN" altLang="en-US">
              <a:latin typeface="+mn-ea"/>
              <a:ea typeface="+mn-ea"/>
            </a:endParaRPr>
          </a:p>
        </p:txBody>
      </p:sp>
      <p:sp>
        <p:nvSpPr>
          <p:cNvPr id="65" name="ïşlïḑè">
            <a:extLst>
              <a:ext uri="{FF2B5EF4-FFF2-40B4-BE49-F238E27FC236}">
                <a16:creationId xmlns:a16="http://schemas.microsoft.com/office/drawing/2014/main" id="{889AADEA-516A-4C98-B197-84206427EDF8}"/>
              </a:ext>
            </a:extLst>
          </p:cNvPr>
          <p:cNvSpPr/>
          <p:nvPr/>
        </p:nvSpPr>
        <p:spPr bwMode="auto">
          <a:xfrm>
            <a:off x="1414463" y="5167313"/>
            <a:ext cx="2090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实时显示库存情况，库存低警戒线预警及报警。</a:t>
            </a:r>
          </a:p>
        </p:txBody>
      </p:sp>
      <p:sp>
        <p:nvSpPr>
          <p:cNvPr id="66" name="îṥliďe">
            <a:extLst>
              <a:ext uri="{FF2B5EF4-FFF2-40B4-BE49-F238E27FC236}">
                <a16:creationId xmlns:a16="http://schemas.microsoft.com/office/drawing/2014/main" id="{97F8A8B9-D8F4-44FE-B52B-F5DD518A8219}"/>
              </a:ext>
            </a:extLst>
          </p:cNvPr>
          <p:cNvSpPr txBox="1"/>
          <p:nvPr/>
        </p:nvSpPr>
        <p:spPr bwMode="auto">
          <a:xfrm>
            <a:off x="1517650" y="4829175"/>
            <a:ext cx="1890713" cy="41433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库存监控</a:t>
            </a:r>
          </a:p>
        </p:txBody>
      </p:sp>
      <p:sp>
        <p:nvSpPr>
          <p:cNvPr id="88" name="ïsľîḍè">
            <a:extLst>
              <a:ext uri="{FF2B5EF4-FFF2-40B4-BE49-F238E27FC236}">
                <a16:creationId xmlns:a16="http://schemas.microsoft.com/office/drawing/2014/main" id="{C8E93B12-B311-4F26-B58B-8F154F2CDBA3}"/>
              </a:ext>
            </a:extLst>
          </p:cNvPr>
          <p:cNvSpPr/>
          <p:nvPr/>
        </p:nvSpPr>
        <p:spPr bwMode="auto">
          <a:xfrm>
            <a:off x="2238375" y="4411663"/>
            <a:ext cx="444500" cy="406400"/>
          </a:xfrm>
          <a:custGeom>
            <a:avLst/>
            <a:gdLst>
              <a:gd name="connsiteX0" fmla="*/ 406219 w 606580"/>
              <a:gd name="connsiteY0" fmla="*/ 452425 h 552769"/>
              <a:gd name="connsiteX1" fmla="*/ 485233 w 606580"/>
              <a:gd name="connsiteY1" fmla="*/ 452425 h 552769"/>
              <a:gd name="connsiteX2" fmla="*/ 496004 w 606580"/>
              <a:gd name="connsiteY2" fmla="*/ 463183 h 552769"/>
              <a:gd name="connsiteX3" fmla="*/ 496004 w 606580"/>
              <a:gd name="connsiteY3" fmla="*/ 542104 h 552769"/>
              <a:gd name="connsiteX4" fmla="*/ 485233 w 606580"/>
              <a:gd name="connsiteY4" fmla="*/ 552769 h 552769"/>
              <a:gd name="connsiteX5" fmla="*/ 406219 w 606580"/>
              <a:gd name="connsiteY5" fmla="*/ 552769 h 552769"/>
              <a:gd name="connsiteX6" fmla="*/ 395448 w 606580"/>
              <a:gd name="connsiteY6" fmla="*/ 542104 h 552769"/>
              <a:gd name="connsiteX7" fmla="*/ 395448 w 606580"/>
              <a:gd name="connsiteY7" fmla="*/ 463183 h 552769"/>
              <a:gd name="connsiteX8" fmla="*/ 406219 w 606580"/>
              <a:gd name="connsiteY8" fmla="*/ 452425 h 552769"/>
              <a:gd name="connsiteX9" fmla="*/ 263748 w 606580"/>
              <a:gd name="connsiteY9" fmla="*/ 452425 h 552769"/>
              <a:gd name="connsiteX10" fmla="*/ 342762 w 606580"/>
              <a:gd name="connsiteY10" fmla="*/ 452425 h 552769"/>
              <a:gd name="connsiteX11" fmla="*/ 353533 w 606580"/>
              <a:gd name="connsiteY11" fmla="*/ 463183 h 552769"/>
              <a:gd name="connsiteX12" fmla="*/ 353533 w 606580"/>
              <a:gd name="connsiteY12" fmla="*/ 542104 h 552769"/>
              <a:gd name="connsiteX13" fmla="*/ 342762 w 606580"/>
              <a:gd name="connsiteY13" fmla="*/ 552769 h 552769"/>
              <a:gd name="connsiteX14" fmla="*/ 263748 w 606580"/>
              <a:gd name="connsiteY14" fmla="*/ 552769 h 552769"/>
              <a:gd name="connsiteX15" fmla="*/ 252977 w 606580"/>
              <a:gd name="connsiteY15" fmla="*/ 542104 h 552769"/>
              <a:gd name="connsiteX16" fmla="*/ 252977 w 606580"/>
              <a:gd name="connsiteY16" fmla="*/ 463183 h 552769"/>
              <a:gd name="connsiteX17" fmla="*/ 263748 w 606580"/>
              <a:gd name="connsiteY17" fmla="*/ 452425 h 552769"/>
              <a:gd name="connsiteX18" fmla="*/ 121347 w 606580"/>
              <a:gd name="connsiteY18" fmla="*/ 452425 h 552769"/>
              <a:gd name="connsiteX19" fmla="*/ 200361 w 606580"/>
              <a:gd name="connsiteY19" fmla="*/ 452425 h 552769"/>
              <a:gd name="connsiteX20" fmla="*/ 211132 w 606580"/>
              <a:gd name="connsiteY20" fmla="*/ 463183 h 552769"/>
              <a:gd name="connsiteX21" fmla="*/ 211132 w 606580"/>
              <a:gd name="connsiteY21" fmla="*/ 542104 h 552769"/>
              <a:gd name="connsiteX22" fmla="*/ 200361 w 606580"/>
              <a:gd name="connsiteY22" fmla="*/ 552769 h 552769"/>
              <a:gd name="connsiteX23" fmla="*/ 121347 w 606580"/>
              <a:gd name="connsiteY23" fmla="*/ 552769 h 552769"/>
              <a:gd name="connsiteX24" fmla="*/ 110576 w 606580"/>
              <a:gd name="connsiteY24" fmla="*/ 542104 h 552769"/>
              <a:gd name="connsiteX25" fmla="*/ 110576 w 606580"/>
              <a:gd name="connsiteY25" fmla="*/ 463183 h 552769"/>
              <a:gd name="connsiteX26" fmla="*/ 121347 w 606580"/>
              <a:gd name="connsiteY26" fmla="*/ 452425 h 552769"/>
              <a:gd name="connsiteX27" fmla="*/ 406219 w 606580"/>
              <a:gd name="connsiteY27" fmla="*/ 307342 h 552769"/>
              <a:gd name="connsiteX28" fmla="*/ 485233 w 606580"/>
              <a:gd name="connsiteY28" fmla="*/ 307342 h 552769"/>
              <a:gd name="connsiteX29" fmla="*/ 496004 w 606580"/>
              <a:gd name="connsiteY29" fmla="*/ 318100 h 552769"/>
              <a:gd name="connsiteX30" fmla="*/ 496004 w 606580"/>
              <a:gd name="connsiteY30" fmla="*/ 396928 h 552769"/>
              <a:gd name="connsiteX31" fmla="*/ 485233 w 606580"/>
              <a:gd name="connsiteY31" fmla="*/ 407686 h 552769"/>
              <a:gd name="connsiteX32" fmla="*/ 406219 w 606580"/>
              <a:gd name="connsiteY32" fmla="*/ 407686 h 552769"/>
              <a:gd name="connsiteX33" fmla="*/ 395448 w 606580"/>
              <a:gd name="connsiteY33" fmla="*/ 396928 h 552769"/>
              <a:gd name="connsiteX34" fmla="*/ 395448 w 606580"/>
              <a:gd name="connsiteY34" fmla="*/ 318100 h 552769"/>
              <a:gd name="connsiteX35" fmla="*/ 406219 w 606580"/>
              <a:gd name="connsiteY35" fmla="*/ 307342 h 552769"/>
              <a:gd name="connsiteX36" fmla="*/ 263748 w 606580"/>
              <a:gd name="connsiteY36" fmla="*/ 307342 h 552769"/>
              <a:gd name="connsiteX37" fmla="*/ 342762 w 606580"/>
              <a:gd name="connsiteY37" fmla="*/ 307342 h 552769"/>
              <a:gd name="connsiteX38" fmla="*/ 353533 w 606580"/>
              <a:gd name="connsiteY38" fmla="*/ 318100 h 552769"/>
              <a:gd name="connsiteX39" fmla="*/ 353533 w 606580"/>
              <a:gd name="connsiteY39" fmla="*/ 396928 h 552769"/>
              <a:gd name="connsiteX40" fmla="*/ 342762 w 606580"/>
              <a:gd name="connsiteY40" fmla="*/ 407686 h 552769"/>
              <a:gd name="connsiteX41" fmla="*/ 263748 w 606580"/>
              <a:gd name="connsiteY41" fmla="*/ 407686 h 552769"/>
              <a:gd name="connsiteX42" fmla="*/ 252977 w 606580"/>
              <a:gd name="connsiteY42" fmla="*/ 396928 h 552769"/>
              <a:gd name="connsiteX43" fmla="*/ 252977 w 606580"/>
              <a:gd name="connsiteY43" fmla="*/ 318100 h 552769"/>
              <a:gd name="connsiteX44" fmla="*/ 263748 w 606580"/>
              <a:gd name="connsiteY44" fmla="*/ 307342 h 552769"/>
              <a:gd name="connsiteX45" fmla="*/ 121347 w 606580"/>
              <a:gd name="connsiteY45" fmla="*/ 307342 h 552769"/>
              <a:gd name="connsiteX46" fmla="*/ 200361 w 606580"/>
              <a:gd name="connsiteY46" fmla="*/ 307342 h 552769"/>
              <a:gd name="connsiteX47" fmla="*/ 211132 w 606580"/>
              <a:gd name="connsiteY47" fmla="*/ 318100 h 552769"/>
              <a:gd name="connsiteX48" fmla="*/ 211132 w 606580"/>
              <a:gd name="connsiteY48" fmla="*/ 396928 h 552769"/>
              <a:gd name="connsiteX49" fmla="*/ 200361 w 606580"/>
              <a:gd name="connsiteY49" fmla="*/ 407686 h 552769"/>
              <a:gd name="connsiteX50" fmla="*/ 121347 w 606580"/>
              <a:gd name="connsiteY50" fmla="*/ 407686 h 552769"/>
              <a:gd name="connsiteX51" fmla="*/ 110576 w 606580"/>
              <a:gd name="connsiteY51" fmla="*/ 396928 h 552769"/>
              <a:gd name="connsiteX52" fmla="*/ 110576 w 606580"/>
              <a:gd name="connsiteY52" fmla="*/ 318100 h 552769"/>
              <a:gd name="connsiteX53" fmla="*/ 121347 w 606580"/>
              <a:gd name="connsiteY53" fmla="*/ 307342 h 552769"/>
              <a:gd name="connsiteX54" fmla="*/ 298044 w 606580"/>
              <a:gd name="connsiteY54" fmla="*/ 1390 h 552769"/>
              <a:gd name="connsiteX55" fmla="*/ 308629 w 606580"/>
              <a:gd name="connsiteY55" fmla="*/ 1390 h 552769"/>
              <a:gd name="connsiteX56" fmla="*/ 601102 w 606580"/>
              <a:gd name="connsiteY56" fmla="*/ 165839 h 552769"/>
              <a:gd name="connsiteX57" fmla="*/ 606580 w 606580"/>
              <a:gd name="connsiteY57" fmla="*/ 175202 h 552769"/>
              <a:gd name="connsiteX58" fmla="*/ 606580 w 606580"/>
              <a:gd name="connsiteY58" fmla="*/ 549617 h 552769"/>
              <a:gd name="connsiteX59" fmla="*/ 603330 w 606580"/>
              <a:gd name="connsiteY59" fmla="*/ 552769 h 552769"/>
              <a:gd name="connsiteX60" fmla="*/ 538800 w 606580"/>
              <a:gd name="connsiteY60" fmla="*/ 552769 h 552769"/>
              <a:gd name="connsiteX61" fmla="*/ 535551 w 606580"/>
              <a:gd name="connsiteY61" fmla="*/ 549617 h 552769"/>
              <a:gd name="connsiteX62" fmla="*/ 535551 w 606580"/>
              <a:gd name="connsiteY62" fmla="*/ 231842 h 552769"/>
              <a:gd name="connsiteX63" fmla="*/ 71029 w 606580"/>
              <a:gd name="connsiteY63" fmla="*/ 231842 h 552769"/>
              <a:gd name="connsiteX64" fmla="*/ 71029 w 606580"/>
              <a:gd name="connsiteY64" fmla="*/ 549525 h 552769"/>
              <a:gd name="connsiteX65" fmla="*/ 67779 w 606580"/>
              <a:gd name="connsiteY65" fmla="*/ 552769 h 552769"/>
              <a:gd name="connsiteX66" fmla="*/ 3250 w 606580"/>
              <a:gd name="connsiteY66" fmla="*/ 552769 h 552769"/>
              <a:gd name="connsiteX67" fmla="*/ 0 w 606580"/>
              <a:gd name="connsiteY67" fmla="*/ 549525 h 552769"/>
              <a:gd name="connsiteX68" fmla="*/ 0 w 606580"/>
              <a:gd name="connsiteY68" fmla="*/ 175202 h 552769"/>
              <a:gd name="connsiteX69" fmla="*/ 5478 w 606580"/>
              <a:gd name="connsiteY69" fmla="*/ 165839 h 5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6580" h="552769">
                <a:moveTo>
                  <a:pt x="406219" y="452425"/>
                </a:moveTo>
                <a:lnTo>
                  <a:pt x="485233" y="452425"/>
                </a:lnTo>
                <a:cubicBezTo>
                  <a:pt x="491176" y="452425"/>
                  <a:pt x="496004" y="457248"/>
                  <a:pt x="496004" y="463183"/>
                </a:cubicBezTo>
                <a:lnTo>
                  <a:pt x="496004" y="542104"/>
                </a:lnTo>
                <a:cubicBezTo>
                  <a:pt x="496004" y="548040"/>
                  <a:pt x="491176" y="552769"/>
                  <a:pt x="485233" y="552769"/>
                </a:cubicBezTo>
                <a:lnTo>
                  <a:pt x="406219" y="552769"/>
                </a:lnTo>
                <a:cubicBezTo>
                  <a:pt x="400276" y="552769"/>
                  <a:pt x="395448" y="548040"/>
                  <a:pt x="395448" y="542104"/>
                </a:cubicBezTo>
                <a:lnTo>
                  <a:pt x="395448" y="463183"/>
                </a:lnTo>
                <a:cubicBezTo>
                  <a:pt x="395448" y="457248"/>
                  <a:pt x="400276" y="452425"/>
                  <a:pt x="406219" y="452425"/>
                </a:cubicBezTo>
                <a:close/>
                <a:moveTo>
                  <a:pt x="263748" y="452425"/>
                </a:moveTo>
                <a:lnTo>
                  <a:pt x="342762" y="452425"/>
                </a:lnTo>
                <a:cubicBezTo>
                  <a:pt x="348705" y="452425"/>
                  <a:pt x="353533" y="457248"/>
                  <a:pt x="353533" y="463183"/>
                </a:cubicBezTo>
                <a:lnTo>
                  <a:pt x="353533" y="542104"/>
                </a:lnTo>
                <a:cubicBezTo>
                  <a:pt x="353533" y="548040"/>
                  <a:pt x="348705" y="552769"/>
                  <a:pt x="342762" y="552769"/>
                </a:cubicBezTo>
                <a:lnTo>
                  <a:pt x="263748" y="552769"/>
                </a:lnTo>
                <a:cubicBezTo>
                  <a:pt x="257805" y="552769"/>
                  <a:pt x="252977" y="548040"/>
                  <a:pt x="252977" y="542104"/>
                </a:cubicBezTo>
                <a:lnTo>
                  <a:pt x="252977" y="463183"/>
                </a:lnTo>
                <a:cubicBezTo>
                  <a:pt x="252977" y="457248"/>
                  <a:pt x="257805" y="452425"/>
                  <a:pt x="263748" y="452425"/>
                </a:cubicBezTo>
                <a:close/>
                <a:moveTo>
                  <a:pt x="121347" y="452425"/>
                </a:moveTo>
                <a:lnTo>
                  <a:pt x="200361" y="452425"/>
                </a:lnTo>
                <a:cubicBezTo>
                  <a:pt x="206304" y="452425"/>
                  <a:pt x="211132" y="457248"/>
                  <a:pt x="211132" y="463183"/>
                </a:cubicBezTo>
                <a:lnTo>
                  <a:pt x="211132" y="542104"/>
                </a:lnTo>
                <a:cubicBezTo>
                  <a:pt x="211132" y="548040"/>
                  <a:pt x="206304" y="552769"/>
                  <a:pt x="200361" y="552769"/>
                </a:cubicBezTo>
                <a:lnTo>
                  <a:pt x="121347" y="552769"/>
                </a:lnTo>
                <a:cubicBezTo>
                  <a:pt x="115404" y="552769"/>
                  <a:pt x="110576" y="548040"/>
                  <a:pt x="110576" y="542104"/>
                </a:cubicBezTo>
                <a:lnTo>
                  <a:pt x="110576" y="463183"/>
                </a:lnTo>
                <a:cubicBezTo>
                  <a:pt x="110576" y="457248"/>
                  <a:pt x="115404" y="452425"/>
                  <a:pt x="121347" y="452425"/>
                </a:cubicBezTo>
                <a:close/>
                <a:moveTo>
                  <a:pt x="406219" y="307342"/>
                </a:moveTo>
                <a:lnTo>
                  <a:pt x="485233" y="307342"/>
                </a:lnTo>
                <a:cubicBezTo>
                  <a:pt x="491176" y="307342"/>
                  <a:pt x="496004" y="312165"/>
                  <a:pt x="496004" y="318100"/>
                </a:cubicBezTo>
                <a:lnTo>
                  <a:pt x="496004" y="396928"/>
                </a:lnTo>
                <a:cubicBezTo>
                  <a:pt x="496004" y="402864"/>
                  <a:pt x="491176" y="407686"/>
                  <a:pt x="485233" y="407686"/>
                </a:cubicBezTo>
                <a:lnTo>
                  <a:pt x="406219" y="407686"/>
                </a:lnTo>
                <a:cubicBezTo>
                  <a:pt x="400276" y="407686"/>
                  <a:pt x="395448" y="402864"/>
                  <a:pt x="395448" y="396928"/>
                </a:cubicBezTo>
                <a:lnTo>
                  <a:pt x="395448" y="318100"/>
                </a:lnTo>
                <a:cubicBezTo>
                  <a:pt x="395448" y="312165"/>
                  <a:pt x="400276" y="307342"/>
                  <a:pt x="406219" y="307342"/>
                </a:cubicBezTo>
                <a:close/>
                <a:moveTo>
                  <a:pt x="263748" y="307342"/>
                </a:moveTo>
                <a:lnTo>
                  <a:pt x="342762" y="307342"/>
                </a:lnTo>
                <a:cubicBezTo>
                  <a:pt x="348705" y="307342"/>
                  <a:pt x="353533" y="312165"/>
                  <a:pt x="353533" y="318100"/>
                </a:cubicBezTo>
                <a:lnTo>
                  <a:pt x="353533" y="396928"/>
                </a:lnTo>
                <a:cubicBezTo>
                  <a:pt x="353533" y="402864"/>
                  <a:pt x="348705" y="407686"/>
                  <a:pt x="342762" y="407686"/>
                </a:cubicBezTo>
                <a:lnTo>
                  <a:pt x="263748" y="407686"/>
                </a:lnTo>
                <a:cubicBezTo>
                  <a:pt x="257805" y="407686"/>
                  <a:pt x="252977" y="402864"/>
                  <a:pt x="252977" y="396928"/>
                </a:cubicBezTo>
                <a:lnTo>
                  <a:pt x="252977" y="318100"/>
                </a:lnTo>
                <a:cubicBezTo>
                  <a:pt x="252977" y="312165"/>
                  <a:pt x="257805" y="307342"/>
                  <a:pt x="263748" y="307342"/>
                </a:cubicBezTo>
                <a:close/>
                <a:moveTo>
                  <a:pt x="121347" y="307342"/>
                </a:moveTo>
                <a:lnTo>
                  <a:pt x="200361" y="307342"/>
                </a:lnTo>
                <a:cubicBezTo>
                  <a:pt x="206304" y="307342"/>
                  <a:pt x="211132" y="312165"/>
                  <a:pt x="211132" y="318100"/>
                </a:cubicBezTo>
                <a:lnTo>
                  <a:pt x="211132" y="396928"/>
                </a:lnTo>
                <a:cubicBezTo>
                  <a:pt x="211132" y="402864"/>
                  <a:pt x="206304" y="407686"/>
                  <a:pt x="200361" y="407686"/>
                </a:cubicBezTo>
                <a:lnTo>
                  <a:pt x="121347" y="407686"/>
                </a:lnTo>
                <a:cubicBezTo>
                  <a:pt x="115404" y="407686"/>
                  <a:pt x="110576" y="402864"/>
                  <a:pt x="110576" y="396928"/>
                </a:cubicBezTo>
                <a:lnTo>
                  <a:pt x="110576" y="318100"/>
                </a:lnTo>
                <a:cubicBezTo>
                  <a:pt x="110576" y="312165"/>
                  <a:pt x="115404" y="307342"/>
                  <a:pt x="121347" y="307342"/>
                </a:cubicBezTo>
                <a:close/>
                <a:moveTo>
                  <a:pt x="298044" y="1390"/>
                </a:moveTo>
                <a:cubicBezTo>
                  <a:pt x="301294" y="-464"/>
                  <a:pt x="305286" y="-464"/>
                  <a:pt x="308629" y="1390"/>
                </a:cubicBezTo>
                <a:lnTo>
                  <a:pt x="601102" y="165839"/>
                </a:lnTo>
                <a:cubicBezTo>
                  <a:pt x="604537" y="167693"/>
                  <a:pt x="606580" y="171309"/>
                  <a:pt x="606580" y="175202"/>
                </a:cubicBezTo>
                <a:lnTo>
                  <a:pt x="606580" y="549617"/>
                </a:lnTo>
                <a:cubicBezTo>
                  <a:pt x="606580" y="551379"/>
                  <a:pt x="605187" y="552769"/>
                  <a:pt x="603330" y="552769"/>
                </a:cubicBezTo>
                <a:lnTo>
                  <a:pt x="538800" y="552769"/>
                </a:lnTo>
                <a:cubicBezTo>
                  <a:pt x="537036" y="552769"/>
                  <a:pt x="535551" y="551379"/>
                  <a:pt x="535551" y="549617"/>
                </a:cubicBezTo>
                <a:lnTo>
                  <a:pt x="535551" y="231842"/>
                </a:lnTo>
                <a:lnTo>
                  <a:pt x="71029" y="231842"/>
                </a:lnTo>
                <a:lnTo>
                  <a:pt x="71029" y="549525"/>
                </a:lnTo>
                <a:cubicBezTo>
                  <a:pt x="71029" y="551379"/>
                  <a:pt x="69544" y="552769"/>
                  <a:pt x="67779" y="552769"/>
                </a:cubicBezTo>
                <a:lnTo>
                  <a:pt x="3250" y="552769"/>
                </a:lnTo>
                <a:cubicBezTo>
                  <a:pt x="1486" y="552769"/>
                  <a:pt x="0" y="551379"/>
                  <a:pt x="0" y="549525"/>
                </a:cubicBezTo>
                <a:lnTo>
                  <a:pt x="0" y="175202"/>
                </a:lnTo>
                <a:cubicBezTo>
                  <a:pt x="0" y="171309"/>
                  <a:pt x="2136" y="167693"/>
                  <a:pt x="5478" y="165839"/>
                </a:cubicBezTo>
                <a:close/>
              </a:path>
            </a:pathLst>
          </a:custGeom>
          <a:solidFill>
            <a:schemeClr val="accent2"/>
          </a:solidFill>
          <a:ln>
            <a:noFill/>
          </a:ln>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defRPr/>
            </a:pPr>
            <a:endParaRPr lang="zh-CN" altLang="en-US">
              <a:latin typeface="+mn-ea"/>
              <a:ea typeface="+mn-ea"/>
            </a:endParaRPr>
          </a:p>
        </p:txBody>
      </p:sp>
      <p:sp>
        <p:nvSpPr>
          <p:cNvPr id="63" name="ïṣ1îḓè">
            <a:extLst>
              <a:ext uri="{FF2B5EF4-FFF2-40B4-BE49-F238E27FC236}">
                <a16:creationId xmlns:a16="http://schemas.microsoft.com/office/drawing/2014/main" id="{889AADEA-516A-4C98-B197-84206427EDF8}"/>
              </a:ext>
            </a:extLst>
          </p:cNvPr>
          <p:cNvSpPr/>
          <p:nvPr/>
        </p:nvSpPr>
        <p:spPr bwMode="auto">
          <a:xfrm>
            <a:off x="3506788" y="3983038"/>
            <a:ext cx="2090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获取医护人员排班信息，后台根据系统预设时间量结合门禁权限控制医护人员进入手术室。</a:t>
            </a:r>
          </a:p>
        </p:txBody>
      </p:sp>
      <p:sp>
        <p:nvSpPr>
          <p:cNvPr id="64" name="ïṥḻïḓè">
            <a:extLst>
              <a:ext uri="{FF2B5EF4-FFF2-40B4-BE49-F238E27FC236}">
                <a16:creationId xmlns:a16="http://schemas.microsoft.com/office/drawing/2014/main" id="{97F8A8B9-D8F4-44FE-B52B-F5DD518A8219}"/>
              </a:ext>
            </a:extLst>
          </p:cNvPr>
          <p:cNvSpPr txBox="1"/>
          <p:nvPr/>
        </p:nvSpPr>
        <p:spPr bwMode="auto">
          <a:xfrm>
            <a:off x="3609975" y="3641725"/>
            <a:ext cx="1890713" cy="41751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手术排班</a:t>
            </a:r>
          </a:p>
        </p:txBody>
      </p:sp>
      <p:sp>
        <p:nvSpPr>
          <p:cNvPr id="89" name="iŝľîdè">
            <a:extLst>
              <a:ext uri="{FF2B5EF4-FFF2-40B4-BE49-F238E27FC236}">
                <a16:creationId xmlns:a16="http://schemas.microsoft.com/office/drawing/2014/main" id="{C8E93B12-B311-4F26-B58B-8F154F2CDBA3}"/>
              </a:ext>
            </a:extLst>
          </p:cNvPr>
          <p:cNvSpPr/>
          <p:nvPr/>
        </p:nvSpPr>
        <p:spPr bwMode="auto">
          <a:xfrm>
            <a:off x="4333875" y="3206750"/>
            <a:ext cx="439738" cy="446088"/>
          </a:xfrm>
          <a:custGeom>
            <a:avLst/>
            <a:gdLst>
              <a:gd name="connsiteX0" fmla="*/ 155137 w 426363"/>
              <a:gd name="connsiteY0" fmla="*/ 323973 h 430640"/>
              <a:gd name="connsiteX1" fmla="*/ 134423 w 426363"/>
              <a:gd name="connsiteY1" fmla="*/ 343783 h 430640"/>
              <a:gd name="connsiteX2" fmla="*/ 134423 w 426363"/>
              <a:gd name="connsiteY2" fmla="*/ 350497 h 430640"/>
              <a:gd name="connsiteX3" fmla="*/ 155137 w 426363"/>
              <a:gd name="connsiteY3" fmla="*/ 370926 h 430640"/>
              <a:gd name="connsiteX4" fmla="*/ 174041 w 426363"/>
              <a:gd name="connsiteY4" fmla="*/ 370926 h 430640"/>
              <a:gd name="connsiteX5" fmla="*/ 194754 w 426363"/>
              <a:gd name="connsiteY5" fmla="*/ 350497 h 430640"/>
              <a:gd name="connsiteX6" fmla="*/ 195373 w 426363"/>
              <a:gd name="connsiteY6" fmla="*/ 344402 h 430640"/>
              <a:gd name="connsiteX7" fmla="*/ 174660 w 426363"/>
              <a:gd name="connsiteY7" fmla="*/ 323973 h 430640"/>
              <a:gd name="connsiteX8" fmla="*/ 59426 w 426363"/>
              <a:gd name="connsiteY8" fmla="*/ 323973 h 430640"/>
              <a:gd name="connsiteX9" fmla="*/ 38713 w 426363"/>
              <a:gd name="connsiteY9" fmla="*/ 343783 h 430640"/>
              <a:gd name="connsiteX10" fmla="*/ 38713 w 426363"/>
              <a:gd name="connsiteY10" fmla="*/ 350497 h 430640"/>
              <a:gd name="connsiteX11" fmla="*/ 59426 w 426363"/>
              <a:gd name="connsiteY11" fmla="*/ 370926 h 430640"/>
              <a:gd name="connsiteX12" fmla="*/ 79235 w 426363"/>
              <a:gd name="connsiteY12" fmla="*/ 370926 h 430640"/>
              <a:gd name="connsiteX13" fmla="*/ 99996 w 426363"/>
              <a:gd name="connsiteY13" fmla="*/ 350497 h 430640"/>
              <a:gd name="connsiteX14" fmla="*/ 99663 w 426363"/>
              <a:gd name="connsiteY14" fmla="*/ 344402 h 430640"/>
              <a:gd name="connsiteX15" fmla="*/ 78949 w 426363"/>
              <a:gd name="connsiteY15" fmla="*/ 323973 h 430640"/>
              <a:gd name="connsiteX16" fmla="*/ 347414 w 426363"/>
              <a:gd name="connsiteY16" fmla="*/ 242307 h 430640"/>
              <a:gd name="connsiteX17" fmla="*/ 326701 w 426363"/>
              <a:gd name="connsiteY17" fmla="*/ 263021 h 430640"/>
              <a:gd name="connsiteX18" fmla="*/ 326701 w 426363"/>
              <a:gd name="connsiteY18" fmla="*/ 268497 h 430640"/>
              <a:gd name="connsiteX19" fmla="*/ 347414 w 426363"/>
              <a:gd name="connsiteY19" fmla="*/ 288926 h 430640"/>
              <a:gd name="connsiteX20" fmla="*/ 366937 w 426363"/>
              <a:gd name="connsiteY20" fmla="*/ 288926 h 430640"/>
              <a:gd name="connsiteX21" fmla="*/ 387651 w 426363"/>
              <a:gd name="connsiteY21" fmla="*/ 268497 h 430640"/>
              <a:gd name="connsiteX22" fmla="*/ 387651 w 426363"/>
              <a:gd name="connsiteY22" fmla="*/ 263021 h 430640"/>
              <a:gd name="connsiteX23" fmla="*/ 366937 w 426363"/>
              <a:gd name="connsiteY23" fmla="*/ 242307 h 430640"/>
              <a:gd name="connsiteX24" fmla="*/ 252656 w 426363"/>
              <a:gd name="connsiteY24" fmla="*/ 242307 h 430640"/>
              <a:gd name="connsiteX25" fmla="*/ 231943 w 426363"/>
              <a:gd name="connsiteY25" fmla="*/ 263021 h 430640"/>
              <a:gd name="connsiteX26" fmla="*/ 231943 w 426363"/>
              <a:gd name="connsiteY26" fmla="*/ 268497 h 430640"/>
              <a:gd name="connsiteX27" fmla="*/ 252656 w 426363"/>
              <a:gd name="connsiteY27" fmla="*/ 288926 h 430640"/>
              <a:gd name="connsiteX28" fmla="*/ 272179 w 426363"/>
              <a:gd name="connsiteY28" fmla="*/ 288926 h 430640"/>
              <a:gd name="connsiteX29" fmla="*/ 292893 w 426363"/>
              <a:gd name="connsiteY29" fmla="*/ 268497 h 430640"/>
              <a:gd name="connsiteX30" fmla="*/ 292893 w 426363"/>
              <a:gd name="connsiteY30" fmla="*/ 263021 h 430640"/>
              <a:gd name="connsiteX31" fmla="*/ 272179 w 426363"/>
              <a:gd name="connsiteY31" fmla="*/ 242307 h 430640"/>
              <a:gd name="connsiteX32" fmla="*/ 59426 w 426363"/>
              <a:gd name="connsiteY32" fmla="*/ 242307 h 430640"/>
              <a:gd name="connsiteX33" fmla="*/ 38713 w 426363"/>
              <a:gd name="connsiteY33" fmla="*/ 263021 h 430640"/>
              <a:gd name="connsiteX34" fmla="*/ 38713 w 426363"/>
              <a:gd name="connsiteY34" fmla="*/ 268497 h 430640"/>
              <a:gd name="connsiteX35" fmla="*/ 59426 w 426363"/>
              <a:gd name="connsiteY35" fmla="*/ 288926 h 430640"/>
              <a:gd name="connsiteX36" fmla="*/ 79235 w 426363"/>
              <a:gd name="connsiteY36" fmla="*/ 288926 h 430640"/>
              <a:gd name="connsiteX37" fmla="*/ 99996 w 426363"/>
              <a:gd name="connsiteY37" fmla="*/ 268497 h 430640"/>
              <a:gd name="connsiteX38" fmla="*/ 99663 w 426363"/>
              <a:gd name="connsiteY38" fmla="*/ 263021 h 430640"/>
              <a:gd name="connsiteX39" fmla="*/ 78949 w 426363"/>
              <a:gd name="connsiteY39" fmla="*/ 242307 h 430640"/>
              <a:gd name="connsiteX40" fmla="*/ 155137 w 426363"/>
              <a:gd name="connsiteY40" fmla="*/ 241402 h 430640"/>
              <a:gd name="connsiteX41" fmla="*/ 134423 w 426363"/>
              <a:gd name="connsiteY41" fmla="*/ 263021 h 430640"/>
              <a:gd name="connsiteX42" fmla="*/ 134423 w 426363"/>
              <a:gd name="connsiteY42" fmla="*/ 268497 h 430640"/>
              <a:gd name="connsiteX43" fmla="*/ 155137 w 426363"/>
              <a:gd name="connsiteY43" fmla="*/ 288926 h 430640"/>
              <a:gd name="connsiteX44" fmla="*/ 174041 w 426363"/>
              <a:gd name="connsiteY44" fmla="*/ 288926 h 430640"/>
              <a:gd name="connsiteX45" fmla="*/ 194754 w 426363"/>
              <a:gd name="connsiteY45" fmla="*/ 268497 h 430640"/>
              <a:gd name="connsiteX46" fmla="*/ 194754 w 426363"/>
              <a:gd name="connsiteY46" fmla="*/ 263021 h 430640"/>
              <a:gd name="connsiteX47" fmla="*/ 174660 w 426363"/>
              <a:gd name="connsiteY47" fmla="*/ 241402 h 430640"/>
              <a:gd name="connsiteX48" fmla="*/ 155137 w 426363"/>
              <a:gd name="connsiteY48" fmla="*/ 159402 h 430640"/>
              <a:gd name="connsiteX49" fmla="*/ 134423 w 426363"/>
              <a:gd name="connsiteY49" fmla="*/ 179831 h 430640"/>
              <a:gd name="connsiteX50" fmla="*/ 134423 w 426363"/>
              <a:gd name="connsiteY50" fmla="*/ 186545 h 430640"/>
              <a:gd name="connsiteX51" fmla="*/ 155137 w 426363"/>
              <a:gd name="connsiteY51" fmla="*/ 207259 h 430640"/>
              <a:gd name="connsiteX52" fmla="*/ 174041 w 426363"/>
              <a:gd name="connsiteY52" fmla="*/ 207259 h 430640"/>
              <a:gd name="connsiteX53" fmla="*/ 194754 w 426363"/>
              <a:gd name="connsiteY53" fmla="*/ 186545 h 430640"/>
              <a:gd name="connsiteX54" fmla="*/ 195373 w 426363"/>
              <a:gd name="connsiteY54" fmla="*/ 180116 h 430640"/>
              <a:gd name="connsiteX55" fmla="*/ 174660 w 426363"/>
              <a:gd name="connsiteY55" fmla="*/ 159402 h 430640"/>
              <a:gd name="connsiteX56" fmla="*/ 347414 w 426363"/>
              <a:gd name="connsiteY56" fmla="*/ 159116 h 430640"/>
              <a:gd name="connsiteX57" fmla="*/ 326701 w 426363"/>
              <a:gd name="connsiteY57" fmla="*/ 179831 h 430640"/>
              <a:gd name="connsiteX58" fmla="*/ 326701 w 426363"/>
              <a:gd name="connsiteY58" fmla="*/ 186545 h 430640"/>
              <a:gd name="connsiteX59" fmla="*/ 347414 w 426363"/>
              <a:gd name="connsiteY59" fmla="*/ 207259 h 430640"/>
              <a:gd name="connsiteX60" fmla="*/ 366937 w 426363"/>
              <a:gd name="connsiteY60" fmla="*/ 207259 h 430640"/>
              <a:gd name="connsiteX61" fmla="*/ 387651 w 426363"/>
              <a:gd name="connsiteY61" fmla="*/ 186545 h 430640"/>
              <a:gd name="connsiteX62" fmla="*/ 387651 w 426363"/>
              <a:gd name="connsiteY62" fmla="*/ 179831 h 430640"/>
              <a:gd name="connsiteX63" fmla="*/ 366937 w 426363"/>
              <a:gd name="connsiteY63" fmla="*/ 159116 h 430640"/>
              <a:gd name="connsiteX64" fmla="*/ 252656 w 426363"/>
              <a:gd name="connsiteY64" fmla="*/ 159116 h 430640"/>
              <a:gd name="connsiteX65" fmla="*/ 231943 w 426363"/>
              <a:gd name="connsiteY65" fmla="*/ 179831 h 430640"/>
              <a:gd name="connsiteX66" fmla="*/ 231943 w 426363"/>
              <a:gd name="connsiteY66" fmla="*/ 186545 h 430640"/>
              <a:gd name="connsiteX67" fmla="*/ 252656 w 426363"/>
              <a:gd name="connsiteY67" fmla="*/ 207259 h 430640"/>
              <a:gd name="connsiteX68" fmla="*/ 272179 w 426363"/>
              <a:gd name="connsiteY68" fmla="*/ 207259 h 430640"/>
              <a:gd name="connsiteX69" fmla="*/ 292893 w 426363"/>
              <a:gd name="connsiteY69" fmla="*/ 186545 h 430640"/>
              <a:gd name="connsiteX70" fmla="*/ 292893 w 426363"/>
              <a:gd name="connsiteY70" fmla="*/ 179831 h 430640"/>
              <a:gd name="connsiteX71" fmla="*/ 272179 w 426363"/>
              <a:gd name="connsiteY71" fmla="*/ 159116 h 430640"/>
              <a:gd name="connsiteX72" fmla="*/ 59426 w 426363"/>
              <a:gd name="connsiteY72" fmla="*/ 159116 h 430640"/>
              <a:gd name="connsiteX73" fmla="*/ 38713 w 426363"/>
              <a:gd name="connsiteY73" fmla="*/ 179831 h 430640"/>
              <a:gd name="connsiteX74" fmla="*/ 38713 w 426363"/>
              <a:gd name="connsiteY74" fmla="*/ 186545 h 430640"/>
              <a:gd name="connsiteX75" fmla="*/ 59426 w 426363"/>
              <a:gd name="connsiteY75" fmla="*/ 207259 h 430640"/>
              <a:gd name="connsiteX76" fmla="*/ 79235 w 426363"/>
              <a:gd name="connsiteY76" fmla="*/ 207259 h 430640"/>
              <a:gd name="connsiteX77" fmla="*/ 99996 w 426363"/>
              <a:gd name="connsiteY77" fmla="*/ 186545 h 430640"/>
              <a:gd name="connsiteX78" fmla="*/ 99663 w 426363"/>
              <a:gd name="connsiteY78" fmla="*/ 179831 h 430640"/>
              <a:gd name="connsiteX79" fmla="*/ 78949 w 426363"/>
              <a:gd name="connsiteY79" fmla="*/ 159116 h 430640"/>
              <a:gd name="connsiteX80" fmla="*/ 39046 w 426363"/>
              <a:gd name="connsiteY80" fmla="*/ 38402 h 430640"/>
              <a:gd name="connsiteX81" fmla="*/ 69521 w 426363"/>
              <a:gd name="connsiteY81" fmla="*/ 38402 h 430640"/>
              <a:gd name="connsiteX82" fmla="*/ 69521 w 426363"/>
              <a:gd name="connsiteY82" fmla="*/ 92354 h 430640"/>
              <a:gd name="connsiteX83" fmla="*/ 96330 w 426363"/>
              <a:gd name="connsiteY83" fmla="*/ 118545 h 430640"/>
              <a:gd name="connsiteX84" fmla="*/ 103615 w 426363"/>
              <a:gd name="connsiteY84" fmla="*/ 118545 h 430640"/>
              <a:gd name="connsiteX85" fmla="*/ 130471 w 426363"/>
              <a:gd name="connsiteY85" fmla="*/ 92354 h 430640"/>
              <a:gd name="connsiteX86" fmla="*/ 130471 w 426363"/>
              <a:gd name="connsiteY86" fmla="*/ 38402 h 430640"/>
              <a:gd name="connsiteX87" fmla="*/ 295035 w 426363"/>
              <a:gd name="connsiteY87" fmla="*/ 38402 h 430640"/>
              <a:gd name="connsiteX88" fmla="*/ 295035 w 426363"/>
              <a:gd name="connsiteY88" fmla="*/ 92354 h 430640"/>
              <a:gd name="connsiteX89" fmla="*/ 321844 w 426363"/>
              <a:gd name="connsiteY89" fmla="*/ 118545 h 430640"/>
              <a:gd name="connsiteX90" fmla="*/ 329129 w 426363"/>
              <a:gd name="connsiteY90" fmla="*/ 118545 h 430640"/>
              <a:gd name="connsiteX91" fmla="*/ 355985 w 426363"/>
              <a:gd name="connsiteY91" fmla="*/ 92354 h 430640"/>
              <a:gd name="connsiteX92" fmla="*/ 355985 w 426363"/>
              <a:gd name="connsiteY92" fmla="*/ 38402 h 430640"/>
              <a:gd name="connsiteX93" fmla="*/ 386460 w 426363"/>
              <a:gd name="connsiteY93" fmla="*/ 38402 h 430640"/>
              <a:gd name="connsiteX94" fmla="*/ 426363 w 426363"/>
              <a:gd name="connsiteY94" fmla="*/ 78354 h 430640"/>
              <a:gd name="connsiteX95" fmla="*/ 426363 w 426363"/>
              <a:gd name="connsiteY95" fmla="*/ 390735 h 430640"/>
              <a:gd name="connsiteX96" fmla="*/ 386460 w 426363"/>
              <a:gd name="connsiteY96" fmla="*/ 430640 h 430640"/>
              <a:gd name="connsiteX97" fmla="*/ 39951 w 426363"/>
              <a:gd name="connsiteY97" fmla="*/ 430640 h 430640"/>
              <a:gd name="connsiteX98" fmla="*/ 0 w 426363"/>
              <a:gd name="connsiteY98" fmla="*/ 390735 h 430640"/>
              <a:gd name="connsiteX99" fmla="*/ 0 w 426363"/>
              <a:gd name="connsiteY99" fmla="*/ 78354 h 430640"/>
              <a:gd name="connsiteX100" fmla="*/ 39046 w 426363"/>
              <a:gd name="connsiteY100" fmla="*/ 38402 h 430640"/>
              <a:gd name="connsiteX101" fmla="*/ 321893 w 426363"/>
              <a:gd name="connsiteY101" fmla="*/ 4 h 430640"/>
              <a:gd name="connsiteX102" fmla="*/ 329181 w 426363"/>
              <a:gd name="connsiteY102" fmla="*/ 4 h 430640"/>
              <a:gd name="connsiteX103" fmla="*/ 344424 w 426363"/>
              <a:gd name="connsiteY103" fmla="*/ 14626 h 430640"/>
              <a:gd name="connsiteX104" fmla="*/ 344424 w 426363"/>
              <a:gd name="connsiteY104" fmla="*/ 88069 h 430640"/>
              <a:gd name="connsiteX105" fmla="*/ 329181 w 426363"/>
              <a:gd name="connsiteY105" fmla="*/ 102739 h 430640"/>
              <a:gd name="connsiteX106" fmla="*/ 321893 w 426363"/>
              <a:gd name="connsiteY106" fmla="*/ 102739 h 430640"/>
              <a:gd name="connsiteX107" fmla="*/ 306649 w 426363"/>
              <a:gd name="connsiteY107" fmla="*/ 88069 h 430640"/>
              <a:gd name="connsiteX108" fmla="*/ 306649 w 426363"/>
              <a:gd name="connsiteY108" fmla="*/ 14626 h 430640"/>
              <a:gd name="connsiteX109" fmla="*/ 321893 w 426363"/>
              <a:gd name="connsiteY109" fmla="*/ 4 h 430640"/>
              <a:gd name="connsiteX110" fmla="*/ 96291 w 426363"/>
              <a:gd name="connsiteY110" fmla="*/ 4 h 430640"/>
              <a:gd name="connsiteX111" fmla="*/ 103579 w 426363"/>
              <a:gd name="connsiteY111" fmla="*/ 4 h 430640"/>
              <a:gd name="connsiteX112" fmla="*/ 118822 w 426363"/>
              <a:gd name="connsiteY112" fmla="*/ 14626 h 430640"/>
              <a:gd name="connsiteX113" fmla="*/ 118822 w 426363"/>
              <a:gd name="connsiteY113" fmla="*/ 88069 h 430640"/>
              <a:gd name="connsiteX114" fmla="*/ 103579 w 426363"/>
              <a:gd name="connsiteY114" fmla="*/ 102739 h 430640"/>
              <a:gd name="connsiteX115" fmla="*/ 96291 w 426363"/>
              <a:gd name="connsiteY115" fmla="*/ 102739 h 430640"/>
              <a:gd name="connsiteX116" fmla="*/ 81047 w 426363"/>
              <a:gd name="connsiteY116" fmla="*/ 88069 h 430640"/>
              <a:gd name="connsiteX117" fmla="*/ 81047 w 426363"/>
              <a:gd name="connsiteY117" fmla="*/ 14626 h 430640"/>
              <a:gd name="connsiteX118" fmla="*/ 96291 w 426363"/>
              <a:gd name="connsiteY118" fmla="*/ 4 h 43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26363" h="430640">
                <a:moveTo>
                  <a:pt x="155137" y="323973"/>
                </a:moveTo>
                <a:cubicBezTo>
                  <a:pt x="144042" y="323973"/>
                  <a:pt x="134899" y="332688"/>
                  <a:pt x="134423" y="343783"/>
                </a:cubicBezTo>
                <a:lnTo>
                  <a:pt x="134423" y="350497"/>
                </a:lnTo>
                <a:cubicBezTo>
                  <a:pt x="134566" y="361831"/>
                  <a:pt x="143804" y="370926"/>
                  <a:pt x="155137" y="370926"/>
                </a:cubicBezTo>
                <a:lnTo>
                  <a:pt x="174041" y="370926"/>
                </a:lnTo>
                <a:cubicBezTo>
                  <a:pt x="185373" y="370926"/>
                  <a:pt x="194611" y="361831"/>
                  <a:pt x="194754" y="350497"/>
                </a:cubicBezTo>
                <a:lnTo>
                  <a:pt x="195373" y="344402"/>
                </a:lnTo>
                <a:cubicBezTo>
                  <a:pt x="195183" y="333069"/>
                  <a:pt x="185945" y="323973"/>
                  <a:pt x="174660" y="323973"/>
                </a:cubicBezTo>
                <a:close/>
                <a:moveTo>
                  <a:pt x="59426" y="323973"/>
                </a:moveTo>
                <a:cubicBezTo>
                  <a:pt x="48332" y="323973"/>
                  <a:pt x="39189" y="332688"/>
                  <a:pt x="38713" y="343783"/>
                </a:cubicBezTo>
                <a:lnTo>
                  <a:pt x="38713" y="350497"/>
                </a:lnTo>
                <a:cubicBezTo>
                  <a:pt x="38903" y="361831"/>
                  <a:pt x="48141" y="370926"/>
                  <a:pt x="59426" y="370926"/>
                </a:cubicBezTo>
                <a:lnTo>
                  <a:pt x="79235" y="370926"/>
                </a:lnTo>
                <a:cubicBezTo>
                  <a:pt x="90568" y="370926"/>
                  <a:pt x="99806" y="361831"/>
                  <a:pt x="99996" y="350497"/>
                </a:cubicBezTo>
                <a:lnTo>
                  <a:pt x="99663" y="344402"/>
                </a:lnTo>
                <a:cubicBezTo>
                  <a:pt x="99520" y="333069"/>
                  <a:pt x="90282" y="323973"/>
                  <a:pt x="78949" y="323973"/>
                </a:cubicBezTo>
                <a:close/>
                <a:moveTo>
                  <a:pt x="347414" y="242307"/>
                </a:moveTo>
                <a:cubicBezTo>
                  <a:pt x="335986" y="242307"/>
                  <a:pt x="326701" y="251592"/>
                  <a:pt x="326701" y="263021"/>
                </a:cubicBezTo>
                <a:lnTo>
                  <a:pt x="326701" y="268497"/>
                </a:lnTo>
                <a:cubicBezTo>
                  <a:pt x="326891" y="279831"/>
                  <a:pt x="336129" y="288926"/>
                  <a:pt x="347414" y="288926"/>
                </a:cubicBezTo>
                <a:lnTo>
                  <a:pt x="366937" y="288926"/>
                </a:lnTo>
                <a:cubicBezTo>
                  <a:pt x="378270" y="288926"/>
                  <a:pt x="387508" y="279831"/>
                  <a:pt x="387651" y="268497"/>
                </a:cubicBezTo>
                <a:lnTo>
                  <a:pt x="387651" y="263021"/>
                </a:lnTo>
                <a:cubicBezTo>
                  <a:pt x="387651" y="251592"/>
                  <a:pt x="378365" y="242307"/>
                  <a:pt x="366937" y="242307"/>
                </a:cubicBezTo>
                <a:close/>
                <a:moveTo>
                  <a:pt x="252656" y="242307"/>
                </a:moveTo>
                <a:cubicBezTo>
                  <a:pt x="241228" y="242307"/>
                  <a:pt x="231943" y="251592"/>
                  <a:pt x="231943" y="263021"/>
                </a:cubicBezTo>
                <a:lnTo>
                  <a:pt x="231943" y="268497"/>
                </a:lnTo>
                <a:cubicBezTo>
                  <a:pt x="232086" y="279831"/>
                  <a:pt x="241323" y="288926"/>
                  <a:pt x="252656" y="288926"/>
                </a:cubicBezTo>
                <a:lnTo>
                  <a:pt x="272179" y="288926"/>
                </a:lnTo>
                <a:cubicBezTo>
                  <a:pt x="283464" y="288926"/>
                  <a:pt x="292702" y="279831"/>
                  <a:pt x="292893" y="268497"/>
                </a:cubicBezTo>
                <a:lnTo>
                  <a:pt x="292893" y="263021"/>
                </a:lnTo>
                <a:cubicBezTo>
                  <a:pt x="292893" y="251592"/>
                  <a:pt x="283607" y="242307"/>
                  <a:pt x="272179" y="242307"/>
                </a:cubicBezTo>
                <a:close/>
                <a:moveTo>
                  <a:pt x="59426" y="242307"/>
                </a:moveTo>
                <a:cubicBezTo>
                  <a:pt x="47998" y="242307"/>
                  <a:pt x="38713" y="251592"/>
                  <a:pt x="38713" y="263021"/>
                </a:cubicBezTo>
                <a:lnTo>
                  <a:pt x="38713" y="268497"/>
                </a:lnTo>
                <a:cubicBezTo>
                  <a:pt x="38903" y="279831"/>
                  <a:pt x="48141" y="288926"/>
                  <a:pt x="59426" y="288926"/>
                </a:cubicBezTo>
                <a:lnTo>
                  <a:pt x="79235" y="288926"/>
                </a:lnTo>
                <a:cubicBezTo>
                  <a:pt x="90568" y="288926"/>
                  <a:pt x="99806" y="279831"/>
                  <a:pt x="99996" y="268497"/>
                </a:cubicBezTo>
                <a:lnTo>
                  <a:pt x="99663" y="263021"/>
                </a:lnTo>
                <a:cubicBezTo>
                  <a:pt x="99663" y="251592"/>
                  <a:pt x="90377" y="242307"/>
                  <a:pt x="78949" y="242307"/>
                </a:cubicBezTo>
                <a:close/>
                <a:moveTo>
                  <a:pt x="155137" y="241402"/>
                </a:moveTo>
                <a:cubicBezTo>
                  <a:pt x="143328" y="241354"/>
                  <a:pt x="133899" y="251211"/>
                  <a:pt x="134423" y="263021"/>
                </a:cubicBezTo>
                <a:lnTo>
                  <a:pt x="134423" y="268497"/>
                </a:lnTo>
                <a:cubicBezTo>
                  <a:pt x="134566" y="279831"/>
                  <a:pt x="143804" y="288926"/>
                  <a:pt x="155137" y="288926"/>
                </a:cubicBezTo>
                <a:lnTo>
                  <a:pt x="174041" y="288926"/>
                </a:lnTo>
                <a:cubicBezTo>
                  <a:pt x="185373" y="288926"/>
                  <a:pt x="194611" y="279831"/>
                  <a:pt x="194754" y="268497"/>
                </a:cubicBezTo>
                <a:lnTo>
                  <a:pt x="194754" y="263021"/>
                </a:lnTo>
                <a:cubicBezTo>
                  <a:pt x="195278" y="251450"/>
                  <a:pt x="186230" y="241735"/>
                  <a:pt x="174660" y="241402"/>
                </a:cubicBezTo>
                <a:close/>
                <a:moveTo>
                  <a:pt x="155137" y="159402"/>
                </a:moveTo>
                <a:cubicBezTo>
                  <a:pt x="143804" y="159402"/>
                  <a:pt x="134566" y="168497"/>
                  <a:pt x="134423" y="179831"/>
                </a:cubicBezTo>
                <a:lnTo>
                  <a:pt x="134423" y="186545"/>
                </a:lnTo>
                <a:cubicBezTo>
                  <a:pt x="134423" y="197973"/>
                  <a:pt x="143708" y="207259"/>
                  <a:pt x="155137" y="207259"/>
                </a:cubicBezTo>
                <a:lnTo>
                  <a:pt x="174041" y="207259"/>
                </a:lnTo>
                <a:cubicBezTo>
                  <a:pt x="185469" y="207259"/>
                  <a:pt x="194754" y="197973"/>
                  <a:pt x="194754" y="186545"/>
                </a:cubicBezTo>
                <a:lnTo>
                  <a:pt x="195373" y="180116"/>
                </a:lnTo>
                <a:cubicBezTo>
                  <a:pt x="195373" y="168688"/>
                  <a:pt x="186088" y="159402"/>
                  <a:pt x="174660" y="159402"/>
                </a:cubicBezTo>
                <a:close/>
                <a:moveTo>
                  <a:pt x="347414" y="159116"/>
                </a:moveTo>
                <a:cubicBezTo>
                  <a:pt x="335986" y="159116"/>
                  <a:pt x="326701" y="168354"/>
                  <a:pt x="326701" y="179831"/>
                </a:cubicBezTo>
                <a:lnTo>
                  <a:pt x="326701" y="186545"/>
                </a:lnTo>
                <a:cubicBezTo>
                  <a:pt x="326701" y="197973"/>
                  <a:pt x="335986" y="207259"/>
                  <a:pt x="347414" y="207259"/>
                </a:cubicBezTo>
                <a:lnTo>
                  <a:pt x="366937" y="207259"/>
                </a:lnTo>
                <a:cubicBezTo>
                  <a:pt x="378365" y="207259"/>
                  <a:pt x="387651" y="197973"/>
                  <a:pt x="387651" y="186545"/>
                </a:cubicBezTo>
                <a:lnTo>
                  <a:pt x="387651" y="179831"/>
                </a:lnTo>
                <a:cubicBezTo>
                  <a:pt x="387651" y="168354"/>
                  <a:pt x="378365" y="159116"/>
                  <a:pt x="366937" y="159116"/>
                </a:cubicBezTo>
                <a:close/>
                <a:moveTo>
                  <a:pt x="252656" y="159116"/>
                </a:moveTo>
                <a:cubicBezTo>
                  <a:pt x="241228" y="159116"/>
                  <a:pt x="231943" y="168354"/>
                  <a:pt x="231943" y="179831"/>
                </a:cubicBezTo>
                <a:lnTo>
                  <a:pt x="231943" y="186545"/>
                </a:lnTo>
                <a:cubicBezTo>
                  <a:pt x="231943" y="197973"/>
                  <a:pt x="241228" y="207259"/>
                  <a:pt x="252656" y="207259"/>
                </a:cubicBezTo>
                <a:lnTo>
                  <a:pt x="272179" y="207259"/>
                </a:lnTo>
                <a:cubicBezTo>
                  <a:pt x="283607" y="207259"/>
                  <a:pt x="292893" y="197973"/>
                  <a:pt x="292893" y="186545"/>
                </a:cubicBezTo>
                <a:lnTo>
                  <a:pt x="292893" y="179831"/>
                </a:lnTo>
                <a:cubicBezTo>
                  <a:pt x="292893" y="168354"/>
                  <a:pt x="283607" y="159116"/>
                  <a:pt x="272179" y="159116"/>
                </a:cubicBezTo>
                <a:close/>
                <a:moveTo>
                  <a:pt x="59426" y="159116"/>
                </a:moveTo>
                <a:cubicBezTo>
                  <a:pt x="47998" y="159116"/>
                  <a:pt x="38713" y="168354"/>
                  <a:pt x="38713" y="179831"/>
                </a:cubicBezTo>
                <a:lnTo>
                  <a:pt x="38713" y="186545"/>
                </a:lnTo>
                <a:cubicBezTo>
                  <a:pt x="38713" y="197973"/>
                  <a:pt x="47998" y="207259"/>
                  <a:pt x="59426" y="207259"/>
                </a:cubicBezTo>
                <a:lnTo>
                  <a:pt x="79235" y="207259"/>
                </a:lnTo>
                <a:cubicBezTo>
                  <a:pt x="90711" y="207259"/>
                  <a:pt x="99996" y="197973"/>
                  <a:pt x="99996" y="186545"/>
                </a:cubicBezTo>
                <a:lnTo>
                  <a:pt x="99663" y="179831"/>
                </a:lnTo>
                <a:cubicBezTo>
                  <a:pt x="99663" y="168354"/>
                  <a:pt x="90377" y="159116"/>
                  <a:pt x="78949" y="159116"/>
                </a:cubicBezTo>
                <a:close/>
                <a:moveTo>
                  <a:pt x="39046" y="38402"/>
                </a:moveTo>
                <a:lnTo>
                  <a:pt x="69521" y="38402"/>
                </a:lnTo>
                <a:lnTo>
                  <a:pt x="69521" y="92354"/>
                </a:lnTo>
                <a:cubicBezTo>
                  <a:pt x="69664" y="107021"/>
                  <a:pt x="81663" y="118735"/>
                  <a:pt x="96330" y="118545"/>
                </a:cubicBezTo>
                <a:lnTo>
                  <a:pt x="103615" y="118545"/>
                </a:lnTo>
                <a:cubicBezTo>
                  <a:pt x="118281" y="118735"/>
                  <a:pt x="130280" y="107021"/>
                  <a:pt x="130471" y="92354"/>
                </a:cubicBezTo>
                <a:lnTo>
                  <a:pt x="130471" y="38402"/>
                </a:lnTo>
                <a:lnTo>
                  <a:pt x="295035" y="38402"/>
                </a:lnTo>
                <a:lnTo>
                  <a:pt x="295035" y="92354"/>
                </a:lnTo>
                <a:cubicBezTo>
                  <a:pt x="295178" y="107021"/>
                  <a:pt x="307178" y="118735"/>
                  <a:pt x="321844" y="118545"/>
                </a:cubicBezTo>
                <a:lnTo>
                  <a:pt x="329129" y="118545"/>
                </a:lnTo>
                <a:cubicBezTo>
                  <a:pt x="343795" y="118735"/>
                  <a:pt x="355795" y="107021"/>
                  <a:pt x="355985" y="92354"/>
                </a:cubicBezTo>
                <a:lnTo>
                  <a:pt x="355985" y="38402"/>
                </a:lnTo>
                <a:lnTo>
                  <a:pt x="386460" y="38402"/>
                </a:lnTo>
                <a:cubicBezTo>
                  <a:pt x="408507" y="38402"/>
                  <a:pt x="426363" y="56307"/>
                  <a:pt x="426363" y="78354"/>
                </a:cubicBezTo>
                <a:lnTo>
                  <a:pt x="426363" y="390735"/>
                </a:lnTo>
                <a:cubicBezTo>
                  <a:pt x="426363" y="412783"/>
                  <a:pt x="408507" y="430640"/>
                  <a:pt x="386460" y="430640"/>
                </a:cubicBezTo>
                <a:lnTo>
                  <a:pt x="39951" y="430640"/>
                </a:lnTo>
                <a:cubicBezTo>
                  <a:pt x="17904" y="430640"/>
                  <a:pt x="0" y="412783"/>
                  <a:pt x="0" y="390735"/>
                </a:cubicBezTo>
                <a:lnTo>
                  <a:pt x="0" y="78354"/>
                </a:lnTo>
                <a:cubicBezTo>
                  <a:pt x="0" y="56640"/>
                  <a:pt x="17333" y="38926"/>
                  <a:pt x="39046" y="38402"/>
                </a:cubicBezTo>
                <a:close/>
                <a:moveTo>
                  <a:pt x="321893" y="4"/>
                </a:moveTo>
                <a:lnTo>
                  <a:pt x="329181" y="4"/>
                </a:lnTo>
                <a:cubicBezTo>
                  <a:pt x="337469" y="-187"/>
                  <a:pt x="344281" y="6386"/>
                  <a:pt x="344424" y="14626"/>
                </a:cubicBezTo>
                <a:lnTo>
                  <a:pt x="344424" y="88069"/>
                </a:lnTo>
                <a:cubicBezTo>
                  <a:pt x="344281" y="96357"/>
                  <a:pt x="337469" y="102882"/>
                  <a:pt x="329181" y="102739"/>
                </a:cubicBezTo>
                <a:lnTo>
                  <a:pt x="321893" y="102739"/>
                </a:lnTo>
                <a:cubicBezTo>
                  <a:pt x="313652" y="102882"/>
                  <a:pt x="306792" y="96357"/>
                  <a:pt x="306649" y="88069"/>
                </a:cubicBezTo>
                <a:lnTo>
                  <a:pt x="306649" y="14626"/>
                </a:lnTo>
                <a:cubicBezTo>
                  <a:pt x="306792" y="6386"/>
                  <a:pt x="313652" y="-187"/>
                  <a:pt x="321893" y="4"/>
                </a:cubicBezTo>
                <a:close/>
                <a:moveTo>
                  <a:pt x="96291" y="4"/>
                </a:moveTo>
                <a:lnTo>
                  <a:pt x="103579" y="4"/>
                </a:lnTo>
                <a:cubicBezTo>
                  <a:pt x="111867" y="-187"/>
                  <a:pt x="118679" y="6386"/>
                  <a:pt x="118822" y="14626"/>
                </a:cubicBezTo>
                <a:lnTo>
                  <a:pt x="118822" y="88069"/>
                </a:lnTo>
                <a:cubicBezTo>
                  <a:pt x="118679" y="96357"/>
                  <a:pt x="111867" y="102882"/>
                  <a:pt x="103579" y="102739"/>
                </a:cubicBezTo>
                <a:lnTo>
                  <a:pt x="96291" y="102739"/>
                </a:lnTo>
                <a:cubicBezTo>
                  <a:pt x="88050" y="102882"/>
                  <a:pt x="81190" y="96357"/>
                  <a:pt x="81047" y="88069"/>
                </a:cubicBezTo>
                <a:lnTo>
                  <a:pt x="81047" y="14626"/>
                </a:lnTo>
                <a:cubicBezTo>
                  <a:pt x="81190" y="6386"/>
                  <a:pt x="88050" y="-187"/>
                  <a:pt x="96291" y="4"/>
                </a:cubicBezTo>
                <a:close/>
              </a:path>
            </a:pathLst>
          </a:custGeom>
          <a:solidFill>
            <a:schemeClr val="accent5"/>
          </a:solidFill>
          <a:ln>
            <a:noFill/>
          </a:ln>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defRPr/>
            </a:pPr>
            <a:endParaRPr lang="zh-CN" altLang="en-US">
              <a:latin typeface="+mn-ea"/>
              <a:ea typeface="+mn-ea"/>
            </a:endParaRPr>
          </a:p>
        </p:txBody>
      </p:sp>
      <p:sp>
        <p:nvSpPr>
          <p:cNvPr id="61" name="išḷíḋê">
            <a:extLst>
              <a:ext uri="{FF2B5EF4-FFF2-40B4-BE49-F238E27FC236}">
                <a16:creationId xmlns:a16="http://schemas.microsoft.com/office/drawing/2014/main" id="{889AADEA-516A-4C98-B197-84206427EDF8}"/>
              </a:ext>
            </a:extLst>
          </p:cNvPr>
          <p:cNvSpPr/>
          <p:nvPr/>
        </p:nvSpPr>
        <p:spPr bwMode="auto">
          <a:xfrm>
            <a:off x="4552950" y="2208213"/>
            <a:ext cx="20907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对人员的每一次操作，形成各类统计</a:t>
            </a:r>
            <a:r>
              <a:rPr lang="zh-CN" altLang="en-US" sz="1000" dirty="0" smtClean="0">
                <a:latin typeface="+mn-ea"/>
                <a:ea typeface="+mn-ea"/>
              </a:rPr>
              <a:t>报表。</a:t>
            </a:r>
            <a:endParaRPr lang="zh-CN" altLang="en-US" sz="1000" dirty="0">
              <a:latin typeface="+mn-ea"/>
              <a:ea typeface="+mn-ea"/>
            </a:endParaRPr>
          </a:p>
        </p:txBody>
      </p:sp>
      <p:sp>
        <p:nvSpPr>
          <p:cNvPr id="62" name="íṣḻïďe">
            <a:extLst>
              <a:ext uri="{FF2B5EF4-FFF2-40B4-BE49-F238E27FC236}">
                <a16:creationId xmlns:a16="http://schemas.microsoft.com/office/drawing/2014/main" id="{97F8A8B9-D8F4-44FE-B52B-F5DD518A8219}"/>
              </a:ext>
            </a:extLst>
          </p:cNvPr>
          <p:cNvSpPr txBox="1"/>
          <p:nvPr/>
        </p:nvSpPr>
        <p:spPr bwMode="auto">
          <a:xfrm>
            <a:off x="4656138" y="1868488"/>
            <a:ext cx="1890712" cy="41433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衣物统计</a:t>
            </a:r>
          </a:p>
        </p:txBody>
      </p:sp>
      <p:sp>
        <p:nvSpPr>
          <p:cNvPr id="90" name="ïṥ1ïḑè">
            <a:extLst>
              <a:ext uri="{FF2B5EF4-FFF2-40B4-BE49-F238E27FC236}">
                <a16:creationId xmlns:a16="http://schemas.microsoft.com/office/drawing/2014/main" id="{C8E93B12-B311-4F26-B58B-8F154F2CDBA3}"/>
              </a:ext>
            </a:extLst>
          </p:cNvPr>
          <p:cNvSpPr/>
          <p:nvPr/>
        </p:nvSpPr>
        <p:spPr bwMode="auto">
          <a:xfrm>
            <a:off x="5378450" y="1455738"/>
            <a:ext cx="442913" cy="398462"/>
          </a:xfrm>
          <a:custGeom>
            <a:avLst/>
            <a:gdLst>
              <a:gd name="T0" fmla="*/ 4781 w 5083"/>
              <a:gd name="T1" fmla="*/ 1463 h 4567"/>
              <a:gd name="T2" fmla="*/ 4039 w 5083"/>
              <a:gd name="T3" fmla="*/ 1463 h 4567"/>
              <a:gd name="T4" fmla="*/ 4020 w 5083"/>
              <a:gd name="T5" fmla="*/ 1497 h 4567"/>
              <a:gd name="T6" fmla="*/ 3352 w 5083"/>
              <a:gd name="T7" fmla="*/ 1925 h 4567"/>
              <a:gd name="T8" fmla="*/ 3352 w 5083"/>
              <a:gd name="T9" fmla="*/ 1484 h 4567"/>
              <a:gd name="T10" fmla="*/ 3431 w 5083"/>
              <a:gd name="T11" fmla="*/ 1484 h 4567"/>
              <a:gd name="T12" fmla="*/ 3867 w 5083"/>
              <a:gd name="T13" fmla="*/ 1048 h 4567"/>
              <a:gd name="T14" fmla="*/ 3867 w 5083"/>
              <a:gd name="T15" fmla="*/ 436 h 4567"/>
              <a:gd name="T16" fmla="*/ 3431 w 5083"/>
              <a:gd name="T17" fmla="*/ 0 h 4567"/>
              <a:gd name="T18" fmla="*/ 2613 w 5083"/>
              <a:gd name="T19" fmla="*/ 0 h 4567"/>
              <a:gd name="T20" fmla="*/ 2555 w 5083"/>
              <a:gd name="T21" fmla="*/ 100 h 4567"/>
              <a:gd name="T22" fmla="*/ 1933 w 5083"/>
              <a:gd name="T23" fmla="*/ 459 h 4567"/>
              <a:gd name="T24" fmla="*/ 1312 w 5083"/>
              <a:gd name="T25" fmla="*/ 100 h 4567"/>
              <a:gd name="T26" fmla="*/ 1254 w 5083"/>
              <a:gd name="T27" fmla="*/ 0 h 4567"/>
              <a:gd name="T28" fmla="*/ 436 w 5083"/>
              <a:gd name="T29" fmla="*/ 0 h 4567"/>
              <a:gd name="T30" fmla="*/ 0 w 5083"/>
              <a:gd name="T31" fmla="*/ 436 h 4567"/>
              <a:gd name="T32" fmla="*/ 0 w 5083"/>
              <a:gd name="T33" fmla="*/ 1048 h 4567"/>
              <a:gd name="T34" fmla="*/ 436 w 5083"/>
              <a:gd name="T35" fmla="*/ 1484 h 4567"/>
              <a:gd name="T36" fmla="*/ 515 w 5083"/>
              <a:gd name="T37" fmla="*/ 1484 h 4567"/>
              <a:gd name="T38" fmla="*/ 515 w 5083"/>
              <a:gd name="T39" fmla="*/ 2800 h 4567"/>
              <a:gd name="T40" fmla="*/ 1044 w 5083"/>
              <a:gd name="T41" fmla="*/ 3329 h 4567"/>
              <a:gd name="T42" fmla="*/ 1998 w 5083"/>
              <a:gd name="T43" fmla="*/ 3329 h 4567"/>
              <a:gd name="T44" fmla="*/ 1998 w 5083"/>
              <a:gd name="T45" fmla="*/ 4166 h 4567"/>
              <a:gd name="T46" fmla="*/ 2393 w 5083"/>
              <a:gd name="T47" fmla="*/ 4567 h 4567"/>
              <a:gd name="T48" fmla="*/ 4173 w 5083"/>
              <a:gd name="T49" fmla="*/ 4567 h 4567"/>
              <a:gd name="T50" fmla="*/ 4569 w 5083"/>
              <a:gd name="T51" fmla="*/ 4166 h 4567"/>
              <a:gd name="T52" fmla="*/ 4569 w 5083"/>
              <a:gd name="T53" fmla="*/ 2695 h 4567"/>
              <a:gd name="T54" fmla="*/ 4781 w 5083"/>
              <a:gd name="T55" fmla="*/ 2695 h 4567"/>
              <a:gd name="T56" fmla="*/ 5083 w 5083"/>
              <a:gd name="T57" fmla="*/ 2389 h 4567"/>
              <a:gd name="T58" fmla="*/ 5083 w 5083"/>
              <a:gd name="T59" fmla="*/ 1769 h 4567"/>
              <a:gd name="T60" fmla="*/ 4781 w 5083"/>
              <a:gd name="T61" fmla="*/ 1463 h 4567"/>
              <a:gd name="T62" fmla="*/ 1044 w 5083"/>
              <a:gd name="T63" fmla="*/ 2929 h 4567"/>
              <a:gd name="T64" fmla="*/ 915 w 5083"/>
              <a:gd name="T65" fmla="*/ 2800 h 4567"/>
              <a:gd name="T66" fmla="*/ 915 w 5083"/>
              <a:gd name="T67" fmla="*/ 1084 h 4567"/>
              <a:gd name="T68" fmla="*/ 436 w 5083"/>
              <a:gd name="T69" fmla="*/ 1084 h 4567"/>
              <a:gd name="T70" fmla="*/ 400 w 5083"/>
              <a:gd name="T71" fmla="*/ 1048 h 4567"/>
              <a:gd name="T72" fmla="*/ 400 w 5083"/>
              <a:gd name="T73" fmla="*/ 436 h 4567"/>
              <a:gd name="T74" fmla="*/ 436 w 5083"/>
              <a:gd name="T75" fmla="*/ 400 h 4567"/>
              <a:gd name="T76" fmla="*/ 1031 w 5083"/>
              <a:gd name="T77" fmla="*/ 400 h 4567"/>
              <a:gd name="T78" fmla="*/ 1933 w 5083"/>
              <a:gd name="T79" fmla="*/ 859 h 4567"/>
              <a:gd name="T80" fmla="*/ 2836 w 5083"/>
              <a:gd name="T81" fmla="*/ 400 h 4567"/>
              <a:gd name="T82" fmla="*/ 3431 w 5083"/>
              <a:gd name="T83" fmla="*/ 400 h 4567"/>
              <a:gd name="T84" fmla="*/ 3467 w 5083"/>
              <a:gd name="T85" fmla="*/ 436 h 4567"/>
              <a:gd name="T86" fmla="*/ 3467 w 5083"/>
              <a:gd name="T87" fmla="*/ 1048 h 4567"/>
              <a:gd name="T88" fmla="*/ 3431 w 5083"/>
              <a:gd name="T89" fmla="*/ 1084 h 4567"/>
              <a:gd name="T90" fmla="*/ 2952 w 5083"/>
              <a:gd name="T91" fmla="*/ 1084 h 4567"/>
              <a:gd name="T92" fmla="*/ 2952 w 5083"/>
              <a:gd name="T93" fmla="*/ 1860 h 4567"/>
              <a:gd name="T94" fmla="*/ 2546 w 5083"/>
              <a:gd name="T95" fmla="*/ 1497 h 4567"/>
              <a:gd name="T96" fmla="*/ 2527 w 5083"/>
              <a:gd name="T97" fmla="*/ 1463 h 4567"/>
              <a:gd name="T98" fmla="*/ 1786 w 5083"/>
              <a:gd name="T99" fmla="*/ 1463 h 4567"/>
              <a:gd name="T100" fmla="*/ 1483 w 5083"/>
              <a:gd name="T101" fmla="*/ 1769 h 4567"/>
              <a:gd name="T102" fmla="*/ 1483 w 5083"/>
              <a:gd name="T103" fmla="*/ 2389 h 4567"/>
              <a:gd name="T104" fmla="*/ 1786 w 5083"/>
              <a:gd name="T105" fmla="*/ 2695 h 4567"/>
              <a:gd name="T106" fmla="*/ 1998 w 5083"/>
              <a:gd name="T107" fmla="*/ 2695 h 4567"/>
              <a:gd name="T108" fmla="*/ 1998 w 5083"/>
              <a:gd name="T109" fmla="*/ 2929 h 4567"/>
              <a:gd name="T110" fmla="*/ 1044 w 5083"/>
              <a:gd name="T111" fmla="*/ 2929 h 4567"/>
              <a:gd name="T112" fmla="*/ 1044 w 5083"/>
              <a:gd name="T113" fmla="*/ 2929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83" h="4567">
                <a:moveTo>
                  <a:pt x="4781" y="1463"/>
                </a:moveTo>
                <a:lnTo>
                  <a:pt x="4039" y="1463"/>
                </a:lnTo>
                <a:lnTo>
                  <a:pt x="4020" y="1497"/>
                </a:lnTo>
                <a:cubicBezTo>
                  <a:pt x="3880" y="1743"/>
                  <a:pt x="3628" y="1902"/>
                  <a:pt x="3352" y="1925"/>
                </a:cubicBezTo>
                <a:lnTo>
                  <a:pt x="3352" y="1484"/>
                </a:lnTo>
                <a:lnTo>
                  <a:pt x="3431" y="1484"/>
                </a:lnTo>
                <a:cubicBezTo>
                  <a:pt x="3671" y="1484"/>
                  <a:pt x="3867" y="1288"/>
                  <a:pt x="3867" y="1048"/>
                </a:cubicBezTo>
                <a:lnTo>
                  <a:pt x="3867" y="436"/>
                </a:lnTo>
                <a:cubicBezTo>
                  <a:pt x="3867" y="196"/>
                  <a:pt x="3671" y="0"/>
                  <a:pt x="3431" y="0"/>
                </a:cubicBezTo>
                <a:lnTo>
                  <a:pt x="2613" y="0"/>
                </a:lnTo>
                <a:lnTo>
                  <a:pt x="2555" y="100"/>
                </a:lnTo>
                <a:cubicBezTo>
                  <a:pt x="2427" y="322"/>
                  <a:pt x="2189" y="459"/>
                  <a:pt x="1933" y="459"/>
                </a:cubicBezTo>
                <a:cubicBezTo>
                  <a:pt x="1678" y="459"/>
                  <a:pt x="1440" y="322"/>
                  <a:pt x="1312" y="100"/>
                </a:cubicBezTo>
                <a:lnTo>
                  <a:pt x="1254" y="0"/>
                </a:lnTo>
                <a:lnTo>
                  <a:pt x="436" y="0"/>
                </a:lnTo>
                <a:cubicBezTo>
                  <a:pt x="195" y="0"/>
                  <a:pt x="0" y="196"/>
                  <a:pt x="0" y="436"/>
                </a:cubicBezTo>
                <a:lnTo>
                  <a:pt x="0" y="1048"/>
                </a:lnTo>
                <a:cubicBezTo>
                  <a:pt x="0" y="1288"/>
                  <a:pt x="195" y="1484"/>
                  <a:pt x="436" y="1484"/>
                </a:cubicBezTo>
                <a:lnTo>
                  <a:pt x="515" y="1484"/>
                </a:lnTo>
                <a:lnTo>
                  <a:pt x="515" y="2800"/>
                </a:lnTo>
                <a:cubicBezTo>
                  <a:pt x="515" y="3092"/>
                  <a:pt x="752" y="3329"/>
                  <a:pt x="1044" y="3329"/>
                </a:cubicBezTo>
                <a:lnTo>
                  <a:pt x="1998" y="3329"/>
                </a:lnTo>
                <a:lnTo>
                  <a:pt x="1998" y="4166"/>
                </a:lnTo>
                <a:cubicBezTo>
                  <a:pt x="1998" y="4387"/>
                  <a:pt x="2175" y="4567"/>
                  <a:pt x="2393" y="4567"/>
                </a:cubicBezTo>
                <a:lnTo>
                  <a:pt x="4173" y="4567"/>
                </a:lnTo>
                <a:cubicBezTo>
                  <a:pt x="4391" y="4567"/>
                  <a:pt x="4569" y="4387"/>
                  <a:pt x="4569" y="4166"/>
                </a:cubicBezTo>
                <a:lnTo>
                  <a:pt x="4569" y="2695"/>
                </a:lnTo>
                <a:lnTo>
                  <a:pt x="4781" y="2695"/>
                </a:lnTo>
                <a:cubicBezTo>
                  <a:pt x="4947" y="2695"/>
                  <a:pt x="5083" y="2558"/>
                  <a:pt x="5083" y="2389"/>
                </a:cubicBezTo>
                <a:lnTo>
                  <a:pt x="5083" y="1769"/>
                </a:lnTo>
                <a:cubicBezTo>
                  <a:pt x="5083" y="1600"/>
                  <a:pt x="4947" y="1463"/>
                  <a:pt x="4781" y="1463"/>
                </a:cubicBezTo>
                <a:close/>
                <a:moveTo>
                  <a:pt x="1044" y="2929"/>
                </a:moveTo>
                <a:cubicBezTo>
                  <a:pt x="972" y="2929"/>
                  <a:pt x="915" y="2872"/>
                  <a:pt x="915" y="2800"/>
                </a:cubicBezTo>
                <a:lnTo>
                  <a:pt x="915" y="1084"/>
                </a:lnTo>
                <a:lnTo>
                  <a:pt x="436" y="1084"/>
                </a:lnTo>
                <a:cubicBezTo>
                  <a:pt x="416" y="1084"/>
                  <a:pt x="400" y="1068"/>
                  <a:pt x="400" y="1048"/>
                </a:cubicBezTo>
                <a:lnTo>
                  <a:pt x="400" y="436"/>
                </a:lnTo>
                <a:cubicBezTo>
                  <a:pt x="400" y="417"/>
                  <a:pt x="416" y="400"/>
                  <a:pt x="436" y="400"/>
                </a:cubicBezTo>
                <a:lnTo>
                  <a:pt x="1031" y="400"/>
                </a:lnTo>
                <a:cubicBezTo>
                  <a:pt x="1240" y="686"/>
                  <a:pt x="1576" y="859"/>
                  <a:pt x="1933" y="859"/>
                </a:cubicBezTo>
                <a:cubicBezTo>
                  <a:pt x="2291" y="859"/>
                  <a:pt x="2627" y="686"/>
                  <a:pt x="2836" y="400"/>
                </a:cubicBezTo>
                <a:lnTo>
                  <a:pt x="3431" y="400"/>
                </a:lnTo>
                <a:cubicBezTo>
                  <a:pt x="3451" y="400"/>
                  <a:pt x="3467" y="417"/>
                  <a:pt x="3467" y="436"/>
                </a:cubicBezTo>
                <a:lnTo>
                  <a:pt x="3467" y="1048"/>
                </a:lnTo>
                <a:cubicBezTo>
                  <a:pt x="3467" y="1068"/>
                  <a:pt x="3451" y="1084"/>
                  <a:pt x="3431" y="1084"/>
                </a:cubicBezTo>
                <a:lnTo>
                  <a:pt x="2952" y="1084"/>
                </a:lnTo>
                <a:lnTo>
                  <a:pt x="2952" y="1860"/>
                </a:lnTo>
                <a:cubicBezTo>
                  <a:pt x="2784" y="1787"/>
                  <a:pt x="2640" y="1661"/>
                  <a:pt x="2546" y="1497"/>
                </a:cubicBezTo>
                <a:lnTo>
                  <a:pt x="2527" y="1463"/>
                </a:lnTo>
                <a:lnTo>
                  <a:pt x="1786" y="1463"/>
                </a:lnTo>
                <a:cubicBezTo>
                  <a:pt x="1619" y="1463"/>
                  <a:pt x="1483" y="1600"/>
                  <a:pt x="1483" y="1769"/>
                </a:cubicBezTo>
                <a:lnTo>
                  <a:pt x="1483" y="2389"/>
                </a:lnTo>
                <a:cubicBezTo>
                  <a:pt x="1483" y="2558"/>
                  <a:pt x="1619" y="2695"/>
                  <a:pt x="1786" y="2695"/>
                </a:cubicBezTo>
                <a:lnTo>
                  <a:pt x="1998" y="2695"/>
                </a:lnTo>
                <a:lnTo>
                  <a:pt x="1998" y="2929"/>
                </a:lnTo>
                <a:lnTo>
                  <a:pt x="1044" y="2929"/>
                </a:lnTo>
                <a:lnTo>
                  <a:pt x="1044" y="2929"/>
                </a:lnTo>
                <a:close/>
              </a:path>
            </a:pathLst>
          </a:custGeom>
          <a:solidFill>
            <a:schemeClr val="accent6"/>
          </a:solidFill>
          <a:ln>
            <a:noFill/>
          </a:ln>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defRPr/>
            </a:pPr>
            <a:endParaRPr lang="zh-CN" altLang="en-US">
              <a:latin typeface="+mn-ea"/>
              <a:ea typeface="+mn-ea"/>
            </a:endParaRPr>
          </a:p>
        </p:txBody>
      </p:sp>
      <p:sp>
        <p:nvSpPr>
          <p:cNvPr id="59" name="i$1ïďê">
            <a:extLst>
              <a:ext uri="{FF2B5EF4-FFF2-40B4-BE49-F238E27FC236}">
                <a16:creationId xmlns:a16="http://schemas.microsoft.com/office/drawing/2014/main" id="{889AADEA-516A-4C98-B197-84206427EDF8}"/>
              </a:ext>
            </a:extLst>
          </p:cNvPr>
          <p:cNvSpPr/>
          <p:nvPr/>
        </p:nvSpPr>
        <p:spPr bwMode="auto">
          <a:xfrm>
            <a:off x="6645275" y="3394075"/>
            <a:ext cx="20907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管理员可登录后台对人员操作进行管理，并打印日志</a:t>
            </a:r>
            <a:r>
              <a:rPr lang="zh-CN" altLang="en-US" sz="1000" dirty="0" smtClean="0">
                <a:latin typeface="+mn-ea"/>
                <a:ea typeface="+mn-ea"/>
              </a:rPr>
              <a:t>记录</a:t>
            </a:r>
            <a:r>
              <a:rPr lang="zh-CN" altLang="en-US" sz="1000" dirty="0">
                <a:latin typeface="+mn-ea"/>
                <a:ea typeface="+mn-ea"/>
              </a:rPr>
              <a:t>。</a:t>
            </a:r>
          </a:p>
        </p:txBody>
      </p:sp>
      <p:sp>
        <p:nvSpPr>
          <p:cNvPr id="60" name="íŝḻïďe">
            <a:extLst>
              <a:ext uri="{FF2B5EF4-FFF2-40B4-BE49-F238E27FC236}">
                <a16:creationId xmlns:a16="http://schemas.microsoft.com/office/drawing/2014/main" id="{97F8A8B9-D8F4-44FE-B52B-F5DD518A8219}"/>
              </a:ext>
            </a:extLst>
          </p:cNvPr>
          <p:cNvSpPr txBox="1"/>
          <p:nvPr/>
        </p:nvSpPr>
        <p:spPr bwMode="auto">
          <a:xfrm>
            <a:off x="6750050" y="3052763"/>
            <a:ext cx="1889125" cy="4175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记录查看</a:t>
            </a:r>
          </a:p>
        </p:txBody>
      </p:sp>
      <p:sp>
        <p:nvSpPr>
          <p:cNvPr id="21" name="î$1iḓé">
            <a:extLst>
              <a:ext uri="{FF2B5EF4-FFF2-40B4-BE49-F238E27FC236}">
                <a16:creationId xmlns:a16="http://schemas.microsoft.com/office/drawing/2014/main" id="{C8E93B12-B311-4F26-B58B-8F154F2CDBA3}"/>
              </a:ext>
            </a:extLst>
          </p:cNvPr>
          <p:cNvSpPr/>
          <p:nvPr/>
        </p:nvSpPr>
        <p:spPr bwMode="auto">
          <a:xfrm>
            <a:off x="7470775" y="2633663"/>
            <a:ext cx="444500" cy="414337"/>
          </a:xfrm>
          <a:custGeom>
            <a:avLst/>
            <a:gdLst>
              <a:gd name="connsiteX0" fmla="*/ 225640 w 606862"/>
              <a:gd name="connsiteY0" fmla="*/ 344936 h 565300"/>
              <a:gd name="connsiteX1" fmla="*/ 212735 w 606862"/>
              <a:gd name="connsiteY1" fmla="*/ 349595 h 565300"/>
              <a:gd name="connsiteX2" fmla="*/ 208268 w 606862"/>
              <a:gd name="connsiteY2" fmla="*/ 354750 h 565300"/>
              <a:gd name="connsiteX3" fmla="*/ 208268 w 606862"/>
              <a:gd name="connsiteY3" fmla="*/ 368033 h 565300"/>
              <a:gd name="connsiteX4" fmla="*/ 206282 w 606862"/>
              <a:gd name="connsiteY4" fmla="*/ 369421 h 565300"/>
              <a:gd name="connsiteX5" fmla="*/ 204992 w 606862"/>
              <a:gd name="connsiteY5" fmla="*/ 373584 h 565300"/>
              <a:gd name="connsiteX6" fmla="*/ 207870 w 606862"/>
              <a:gd name="connsiteY6" fmla="*/ 401836 h 565300"/>
              <a:gd name="connsiteX7" fmla="*/ 211742 w 606862"/>
              <a:gd name="connsiteY7" fmla="*/ 406396 h 565300"/>
              <a:gd name="connsiteX8" fmla="*/ 213132 w 606862"/>
              <a:gd name="connsiteY8" fmla="*/ 406594 h 565300"/>
              <a:gd name="connsiteX9" fmla="*/ 217400 w 606862"/>
              <a:gd name="connsiteY9" fmla="*/ 404413 h 565300"/>
              <a:gd name="connsiteX10" fmla="*/ 232390 w 606862"/>
              <a:gd name="connsiteY10" fmla="*/ 384687 h 565300"/>
              <a:gd name="connsiteX11" fmla="*/ 233482 w 606862"/>
              <a:gd name="connsiteY11" fmla="*/ 381415 h 565300"/>
              <a:gd name="connsiteX12" fmla="*/ 233383 w 606862"/>
              <a:gd name="connsiteY12" fmla="*/ 349694 h 565300"/>
              <a:gd name="connsiteX13" fmla="*/ 230901 w 606862"/>
              <a:gd name="connsiteY13" fmla="*/ 345134 h 565300"/>
              <a:gd name="connsiteX14" fmla="*/ 225640 w 606862"/>
              <a:gd name="connsiteY14" fmla="*/ 344936 h 565300"/>
              <a:gd name="connsiteX15" fmla="*/ 158236 w 606862"/>
              <a:gd name="connsiteY15" fmla="*/ 344936 h 565300"/>
              <a:gd name="connsiteX16" fmla="*/ 152974 w 606862"/>
              <a:gd name="connsiteY16" fmla="*/ 345134 h 565300"/>
              <a:gd name="connsiteX17" fmla="*/ 150393 w 606862"/>
              <a:gd name="connsiteY17" fmla="*/ 349694 h 565300"/>
              <a:gd name="connsiteX18" fmla="*/ 150393 w 606862"/>
              <a:gd name="connsiteY18" fmla="*/ 381415 h 565300"/>
              <a:gd name="connsiteX19" fmla="*/ 151485 w 606862"/>
              <a:gd name="connsiteY19" fmla="*/ 384687 h 565300"/>
              <a:gd name="connsiteX20" fmla="*/ 166475 w 606862"/>
              <a:gd name="connsiteY20" fmla="*/ 404512 h 565300"/>
              <a:gd name="connsiteX21" fmla="*/ 170644 w 606862"/>
              <a:gd name="connsiteY21" fmla="*/ 406594 h 565300"/>
              <a:gd name="connsiteX22" fmla="*/ 172133 w 606862"/>
              <a:gd name="connsiteY22" fmla="*/ 406396 h 565300"/>
              <a:gd name="connsiteX23" fmla="*/ 176005 w 606862"/>
              <a:gd name="connsiteY23" fmla="*/ 401836 h 565300"/>
              <a:gd name="connsiteX24" fmla="*/ 178884 w 606862"/>
              <a:gd name="connsiteY24" fmla="*/ 373584 h 565300"/>
              <a:gd name="connsiteX25" fmla="*/ 177593 w 606862"/>
              <a:gd name="connsiteY25" fmla="*/ 369421 h 565300"/>
              <a:gd name="connsiteX26" fmla="*/ 175509 w 606862"/>
              <a:gd name="connsiteY26" fmla="*/ 368033 h 565300"/>
              <a:gd name="connsiteX27" fmla="*/ 175509 w 606862"/>
              <a:gd name="connsiteY27" fmla="*/ 354750 h 565300"/>
              <a:gd name="connsiteX28" fmla="*/ 171141 w 606862"/>
              <a:gd name="connsiteY28" fmla="*/ 349595 h 565300"/>
              <a:gd name="connsiteX29" fmla="*/ 158236 w 606862"/>
              <a:gd name="connsiteY29" fmla="*/ 344936 h 565300"/>
              <a:gd name="connsiteX30" fmla="*/ 166475 w 606862"/>
              <a:gd name="connsiteY30" fmla="*/ 201992 h 565300"/>
              <a:gd name="connsiteX31" fmla="*/ 129547 w 606862"/>
              <a:gd name="connsiteY31" fmla="*/ 211706 h 565300"/>
              <a:gd name="connsiteX32" fmla="*/ 126569 w 606862"/>
              <a:gd name="connsiteY32" fmla="*/ 216464 h 565300"/>
              <a:gd name="connsiteX33" fmla="*/ 126569 w 606862"/>
              <a:gd name="connsiteY33" fmla="*/ 225981 h 565300"/>
              <a:gd name="connsiteX34" fmla="*/ 124385 w 606862"/>
              <a:gd name="connsiteY34" fmla="*/ 225981 h 565300"/>
              <a:gd name="connsiteX35" fmla="*/ 119124 w 606862"/>
              <a:gd name="connsiteY35" fmla="*/ 231334 h 565300"/>
              <a:gd name="connsiteX36" fmla="*/ 119124 w 606862"/>
              <a:gd name="connsiteY36" fmla="*/ 240057 h 565300"/>
              <a:gd name="connsiteX37" fmla="*/ 121506 w 606862"/>
              <a:gd name="connsiteY37" fmla="*/ 244518 h 565300"/>
              <a:gd name="connsiteX38" fmla="*/ 126668 w 606862"/>
              <a:gd name="connsiteY38" fmla="*/ 247888 h 565300"/>
              <a:gd name="connsiteX39" fmla="*/ 126966 w 606862"/>
              <a:gd name="connsiteY39" fmla="*/ 250069 h 565300"/>
              <a:gd name="connsiteX40" fmla="*/ 146026 w 606862"/>
              <a:gd name="connsiteY40" fmla="*/ 294083 h 565300"/>
              <a:gd name="connsiteX41" fmla="*/ 177593 w 606862"/>
              <a:gd name="connsiteY41" fmla="*/ 321442 h 565300"/>
              <a:gd name="connsiteX42" fmla="*/ 206183 w 606862"/>
              <a:gd name="connsiteY42" fmla="*/ 321442 h 565300"/>
              <a:gd name="connsiteX43" fmla="*/ 237751 w 606862"/>
              <a:gd name="connsiteY43" fmla="*/ 294083 h 565300"/>
              <a:gd name="connsiteX44" fmla="*/ 256910 w 606862"/>
              <a:gd name="connsiteY44" fmla="*/ 250069 h 565300"/>
              <a:gd name="connsiteX45" fmla="*/ 257207 w 606862"/>
              <a:gd name="connsiteY45" fmla="*/ 247888 h 565300"/>
              <a:gd name="connsiteX46" fmla="*/ 262369 w 606862"/>
              <a:gd name="connsiteY46" fmla="*/ 244518 h 565300"/>
              <a:gd name="connsiteX47" fmla="*/ 264752 w 606862"/>
              <a:gd name="connsiteY47" fmla="*/ 240057 h 565300"/>
              <a:gd name="connsiteX48" fmla="*/ 264752 w 606862"/>
              <a:gd name="connsiteY48" fmla="*/ 231334 h 565300"/>
              <a:gd name="connsiteX49" fmla="*/ 259391 w 606862"/>
              <a:gd name="connsiteY49" fmla="*/ 225981 h 565300"/>
              <a:gd name="connsiteX50" fmla="*/ 256513 w 606862"/>
              <a:gd name="connsiteY50" fmla="*/ 225981 h 565300"/>
              <a:gd name="connsiteX51" fmla="*/ 254825 w 606862"/>
              <a:gd name="connsiteY51" fmla="*/ 224197 h 565300"/>
              <a:gd name="connsiteX52" fmla="*/ 249762 w 606862"/>
              <a:gd name="connsiteY52" fmla="*/ 223800 h 565300"/>
              <a:gd name="connsiteX53" fmla="*/ 228717 w 606862"/>
              <a:gd name="connsiteY53" fmla="*/ 228657 h 565300"/>
              <a:gd name="connsiteX54" fmla="*/ 196057 w 606862"/>
              <a:gd name="connsiteY54" fmla="*/ 213788 h 565300"/>
              <a:gd name="connsiteX55" fmla="*/ 166475 w 606862"/>
              <a:gd name="connsiteY55" fmla="*/ 201992 h 565300"/>
              <a:gd name="connsiteX56" fmla="*/ 178487 w 606862"/>
              <a:gd name="connsiteY56" fmla="*/ 100979 h 565300"/>
              <a:gd name="connsiteX57" fmla="*/ 205389 w 606862"/>
              <a:gd name="connsiteY57" fmla="*/ 100979 h 565300"/>
              <a:gd name="connsiteX58" fmla="*/ 288477 w 606862"/>
              <a:gd name="connsiteY58" fmla="*/ 183950 h 565300"/>
              <a:gd name="connsiteX59" fmla="*/ 288477 w 606862"/>
              <a:gd name="connsiteY59" fmla="*/ 210021 h 565300"/>
              <a:gd name="connsiteX60" fmla="*/ 293242 w 606862"/>
              <a:gd name="connsiteY60" fmla="*/ 224890 h 565300"/>
              <a:gd name="connsiteX61" fmla="*/ 293242 w 606862"/>
              <a:gd name="connsiteY61" fmla="*/ 243428 h 565300"/>
              <a:gd name="connsiteX62" fmla="*/ 284109 w 606862"/>
              <a:gd name="connsiteY62" fmla="*/ 262956 h 565300"/>
              <a:gd name="connsiteX63" fmla="*/ 278749 w 606862"/>
              <a:gd name="connsiteY63" fmla="*/ 277132 h 565300"/>
              <a:gd name="connsiteX64" fmla="*/ 260781 w 606862"/>
              <a:gd name="connsiteY64" fmla="*/ 310637 h 565300"/>
              <a:gd name="connsiteX65" fmla="*/ 248670 w 606862"/>
              <a:gd name="connsiteY65" fmla="*/ 326101 h 565300"/>
              <a:gd name="connsiteX66" fmla="*/ 257704 w 606862"/>
              <a:gd name="connsiteY66" fmla="*/ 337303 h 565300"/>
              <a:gd name="connsiteX67" fmla="*/ 316968 w 606862"/>
              <a:gd name="connsiteY67" fmla="*/ 355245 h 565300"/>
              <a:gd name="connsiteX68" fmla="*/ 383875 w 606862"/>
              <a:gd name="connsiteY68" fmla="*/ 549638 h 565300"/>
              <a:gd name="connsiteX69" fmla="*/ 368091 w 606862"/>
              <a:gd name="connsiteY69" fmla="*/ 565300 h 565300"/>
              <a:gd name="connsiteX70" fmla="*/ 15685 w 606862"/>
              <a:gd name="connsiteY70" fmla="*/ 565300 h 565300"/>
              <a:gd name="connsiteX71" fmla="*/ 0 w 606862"/>
              <a:gd name="connsiteY71" fmla="*/ 549638 h 565300"/>
              <a:gd name="connsiteX72" fmla="*/ 199 w 606862"/>
              <a:gd name="connsiteY72" fmla="*/ 547159 h 565300"/>
              <a:gd name="connsiteX73" fmla="*/ 66908 w 606862"/>
              <a:gd name="connsiteY73" fmla="*/ 355245 h 565300"/>
              <a:gd name="connsiteX74" fmla="*/ 126172 w 606862"/>
              <a:gd name="connsiteY74" fmla="*/ 337303 h 565300"/>
              <a:gd name="connsiteX75" fmla="*/ 135205 w 606862"/>
              <a:gd name="connsiteY75" fmla="*/ 326101 h 565300"/>
              <a:gd name="connsiteX76" fmla="*/ 123094 w 606862"/>
              <a:gd name="connsiteY76" fmla="*/ 310637 h 565300"/>
              <a:gd name="connsiteX77" fmla="*/ 105127 w 606862"/>
              <a:gd name="connsiteY77" fmla="*/ 277132 h 565300"/>
              <a:gd name="connsiteX78" fmla="*/ 99766 w 606862"/>
              <a:gd name="connsiteY78" fmla="*/ 262956 h 565300"/>
              <a:gd name="connsiteX79" fmla="*/ 90633 w 606862"/>
              <a:gd name="connsiteY79" fmla="*/ 243428 h 565300"/>
              <a:gd name="connsiteX80" fmla="*/ 90633 w 606862"/>
              <a:gd name="connsiteY80" fmla="*/ 224890 h 565300"/>
              <a:gd name="connsiteX81" fmla="*/ 95398 w 606862"/>
              <a:gd name="connsiteY81" fmla="*/ 210021 h 565300"/>
              <a:gd name="connsiteX82" fmla="*/ 95398 w 606862"/>
              <a:gd name="connsiteY82" fmla="*/ 183950 h 565300"/>
              <a:gd name="connsiteX83" fmla="*/ 178487 w 606862"/>
              <a:gd name="connsiteY83" fmla="*/ 100979 h 565300"/>
              <a:gd name="connsiteX84" fmla="*/ 479606 w 606862"/>
              <a:gd name="connsiteY84" fmla="*/ 93305 h 565300"/>
              <a:gd name="connsiteX85" fmla="*/ 497278 w 606862"/>
              <a:gd name="connsiteY85" fmla="*/ 106483 h 565300"/>
              <a:gd name="connsiteX86" fmla="*/ 506710 w 606862"/>
              <a:gd name="connsiteY86" fmla="*/ 172472 h 565300"/>
              <a:gd name="connsiteX87" fmla="*/ 493505 w 606862"/>
              <a:gd name="connsiteY87" fmla="*/ 190109 h 565300"/>
              <a:gd name="connsiteX88" fmla="*/ 491222 w 606862"/>
              <a:gd name="connsiteY88" fmla="*/ 190208 h 565300"/>
              <a:gd name="connsiteX89" fmla="*/ 475833 w 606862"/>
              <a:gd name="connsiteY89" fmla="*/ 176832 h 565300"/>
              <a:gd name="connsiteX90" fmla="*/ 471862 w 606862"/>
              <a:gd name="connsiteY90" fmla="*/ 148989 h 565300"/>
              <a:gd name="connsiteX91" fmla="*/ 424107 w 606862"/>
              <a:gd name="connsiteY91" fmla="*/ 213789 h 565300"/>
              <a:gd name="connsiteX92" fmla="*/ 405244 w 606862"/>
              <a:gd name="connsiteY92" fmla="*/ 218843 h 565300"/>
              <a:gd name="connsiteX93" fmla="*/ 327506 w 606862"/>
              <a:gd name="connsiteY93" fmla="*/ 184758 h 565300"/>
              <a:gd name="connsiteX94" fmla="*/ 323237 w 606862"/>
              <a:gd name="connsiteY94" fmla="*/ 189415 h 565300"/>
              <a:gd name="connsiteX95" fmla="*/ 316486 w 606862"/>
              <a:gd name="connsiteY95" fmla="*/ 152061 h 565300"/>
              <a:gd name="connsiteX96" fmla="*/ 329790 w 606862"/>
              <a:gd name="connsiteY96" fmla="*/ 151665 h 565300"/>
              <a:gd name="connsiteX97" fmla="*/ 406336 w 606862"/>
              <a:gd name="connsiteY97" fmla="*/ 185254 h 565300"/>
              <a:gd name="connsiteX98" fmla="*/ 447538 w 606862"/>
              <a:gd name="connsiteY98" fmla="*/ 129371 h 565300"/>
              <a:gd name="connsiteX99" fmla="*/ 417952 w 606862"/>
              <a:gd name="connsiteY99" fmla="*/ 133632 h 565300"/>
              <a:gd name="connsiteX100" fmla="*/ 400280 w 606862"/>
              <a:gd name="connsiteY100" fmla="*/ 120355 h 565300"/>
              <a:gd name="connsiteX101" fmla="*/ 413484 w 606862"/>
              <a:gd name="connsiteY101" fmla="*/ 102718 h 565300"/>
              <a:gd name="connsiteX102" fmla="*/ 183273 w 606862"/>
              <a:gd name="connsiteY102" fmla="*/ 0 h 565300"/>
              <a:gd name="connsiteX103" fmla="*/ 580456 w 606862"/>
              <a:gd name="connsiteY103" fmla="*/ 0 h 565300"/>
              <a:gd name="connsiteX104" fmla="*/ 606862 w 606862"/>
              <a:gd name="connsiteY104" fmla="*/ 26468 h 565300"/>
              <a:gd name="connsiteX105" fmla="*/ 594850 w 606862"/>
              <a:gd name="connsiteY105" fmla="*/ 48575 h 565300"/>
              <a:gd name="connsiteX106" fmla="*/ 594850 w 606862"/>
              <a:gd name="connsiteY106" fmla="*/ 299675 h 565300"/>
              <a:gd name="connsiteX107" fmla="*/ 577776 w 606862"/>
              <a:gd name="connsiteY107" fmla="*/ 316627 h 565300"/>
              <a:gd name="connsiteX108" fmla="*/ 304086 w 606862"/>
              <a:gd name="connsiteY108" fmla="*/ 316627 h 565300"/>
              <a:gd name="connsiteX109" fmla="*/ 310439 w 606862"/>
              <a:gd name="connsiteY109" fmla="*/ 302154 h 565300"/>
              <a:gd name="connsiteX110" fmla="*/ 314410 w 606862"/>
              <a:gd name="connsiteY110" fmla="*/ 292340 h 565300"/>
              <a:gd name="connsiteX111" fmla="*/ 320962 w 606862"/>
              <a:gd name="connsiteY111" fmla="*/ 282625 h 565300"/>
              <a:gd name="connsiteX112" fmla="*/ 560801 w 606862"/>
              <a:gd name="connsiteY112" fmla="*/ 282625 h 565300"/>
              <a:gd name="connsiteX113" fmla="*/ 560801 w 606862"/>
              <a:gd name="connsiteY113" fmla="*/ 52837 h 565300"/>
              <a:gd name="connsiteX114" fmla="*/ 203028 w 606862"/>
              <a:gd name="connsiteY114" fmla="*/ 52837 h 565300"/>
              <a:gd name="connsiteX115" fmla="*/ 203028 w 606862"/>
              <a:gd name="connsiteY115" fmla="*/ 71871 h 565300"/>
              <a:gd name="connsiteX116" fmla="*/ 174835 w 606862"/>
              <a:gd name="connsiteY116" fmla="*/ 71871 h 565300"/>
              <a:gd name="connsiteX117" fmla="*/ 168879 w 606862"/>
              <a:gd name="connsiteY117" fmla="*/ 72069 h 565300"/>
              <a:gd name="connsiteX118" fmla="*/ 168879 w 606862"/>
              <a:gd name="connsiteY118" fmla="*/ 48575 h 565300"/>
              <a:gd name="connsiteX119" fmla="*/ 156867 w 606862"/>
              <a:gd name="connsiteY119" fmla="*/ 26468 h 565300"/>
              <a:gd name="connsiteX120" fmla="*/ 183273 w 606862"/>
              <a:gd name="connsiteY120" fmla="*/ 0 h 5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06862" h="565300">
                <a:moveTo>
                  <a:pt x="225640" y="344936"/>
                </a:moveTo>
                <a:cubicBezTo>
                  <a:pt x="221272" y="347315"/>
                  <a:pt x="216904" y="348802"/>
                  <a:pt x="212735" y="349595"/>
                </a:cubicBezTo>
                <a:cubicBezTo>
                  <a:pt x="210154" y="349991"/>
                  <a:pt x="208268" y="352172"/>
                  <a:pt x="208268" y="354750"/>
                </a:cubicBezTo>
                <a:lnTo>
                  <a:pt x="208268" y="368033"/>
                </a:lnTo>
                <a:cubicBezTo>
                  <a:pt x="207573" y="368330"/>
                  <a:pt x="206878" y="368826"/>
                  <a:pt x="206282" y="369421"/>
                </a:cubicBezTo>
                <a:cubicBezTo>
                  <a:pt x="205289" y="370511"/>
                  <a:pt x="204793" y="371998"/>
                  <a:pt x="204992" y="373584"/>
                </a:cubicBezTo>
                <a:lnTo>
                  <a:pt x="207870" y="401836"/>
                </a:lnTo>
                <a:cubicBezTo>
                  <a:pt x="208069" y="404017"/>
                  <a:pt x="209657" y="405801"/>
                  <a:pt x="211742" y="406396"/>
                </a:cubicBezTo>
                <a:cubicBezTo>
                  <a:pt x="212238" y="406495"/>
                  <a:pt x="212735" y="406594"/>
                  <a:pt x="213132" y="406594"/>
                </a:cubicBezTo>
                <a:cubicBezTo>
                  <a:pt x="214819" y="406594"/>
                  <a:pt x="216408" y="405801"/>
                  <a:pt x="217400" y="404413"/>
                </a:cubicBezTo>
                <a:lnTo>
                  <a:pt x="232390" y="384687"/>
                </a:lnTo>
                <a:cubicBezTo>
                  <a:pt x="233085" y="383695"/>
                  <a:pt x="233383" y="382605"/>
                  <a:pt x="233482" y="381415"/>
                </a:cubicBezTo>
                <a:lnTo>
                  <a:pt x="233383" y="349694"/>
                </a:lnTo>
                <a:cubicBezTo>
                  <a:pt x="233383" y="347811"/>
                  <a:pt x="232489" y="346026"/>
                  <a:pt x="230901" y="345134"/>
                </a:cubicBezTo>
                <a:cubicBezTo>
                  <a:pt x="229213" y="344143"/>
                  <a:pt x="227228" y="344143"/>
                  <a:pt x="225640" y="344936"/>
                </a:cubicBezTo>
                <a:close/>
                <a:moveTo>
                  <a:pt x="158236" y="344936"/>
                </a:moveTo>
                <a:cubicBezTo>
                  <a:pt x="156548" y="344044"/>
                  <a:pt x="154563" y="344143"/>
                  <a:pt x="152974" y="345134"/>
                </a:cubicBezTo>
                <a:cubicBezTo>
                  <a:pt x="151386" y="346026"/>
                  <a:pt x="150393" y="347811"/>
                  <a:pt x="150393" y="349694"/>
                </a:cubicBezTo>
                <a:lnTo>
                  <a:pt x="150393" y="381415"/>
                </a:lnTo>
                <a:cubicBezTo>
                  <a:pt x="150393" y="382605"/>
                  <a:pt x="150791" y="383695"/>
                  <a:pt x="151485" y="384687"/>
                </a:cubicBezTo>
                <a:lnTo>
                  <a:pt x="166475" y="404512"/>
                </a:lnTo>
                <a:cubicBezTo>
                  <a:pt x="167468" y="405801"/>
                  <a:pt x="169056" y="406594"/>
                  <a:pt x="170644" y="406594"/>
                </a:cubicBezTo>
                <a:cubicBezTo>
                  <a:pt x="171141" y="406594"/>
                  <a:pt x="171637" y="406495"/>
                  <a:pt x="172133" y="406396"/>
                </a:cubicBezTo>
                <a:cubicBezTo>
                  <a:pt x="174218" y="405801"/>
                  <a:pt x="175707" y="404017"/>
                  <a:pt x="176005" y="401836"/>
                </a:cubicBezTo>
                <a:lnTo>
                  <a:pt x="178884" y="373584"/>
                </a:lnTo>
                <a:cubicBezTo>
                  <a:pt x="179082" y="372097"/>
                  <a:pt x="178586" y="370511"/>
                  <a:pt x="177593" y="369421"/>
                </a:cubicBezTo>
                <a:cubicBezTo>
                  <a:pt x="176998" y="368826"/>
                  <a:pt x="176303" y="368330"/>
                  <a:pt x="175509" y="368033"/>
                </a:cubicBezTo>
                <a:lnTo>
                  <a:pt x="175509" y="354750"/>
                </a:lnTo>
                <a:cubicBezTo>
                  <a:pt x="175509" y="352172"/>
                  <a:pt x="173722" y="349991"/>
                  <a:pt x="171141" y="349595"/>
                </a:cubicBezTo>
                <a:cubicBezTo>
                  <a:pt x="166971" y="348802"/>
                  <a:pt x="162604" y="347216"/>
                  <a:pt x="158236" y="344936"/>
                </a:cubicBezTo>
                <a:close/>
                <a:moveTo>
                  <a:pt x="166475" y="201992"/>
                </a:moveTo>
                <a:cubicBezTo>
                  <a:pt x="151386" y="201992"/>
                  <a:pt x="136893" y="208038"/>
                  <a:pt x="129547" y="211706"/>
                </a:cubicBezTo>
                <a:cubicBezTo>
                  <a:pt x="127760" y="212598"/>
                  <a:pt x="126569" y="214482"/>
                  <a:pt x="126569" y="216464"/>
                </a:cubicBezTo>
                <a:lnTo>
                  <a:pt x="126569" y="225981"/>
                </a:lnTo>
                <a:lnTo>
                  <a:pt x="124385" y="225981"/>
                </a:lnTo>
                <a:cubicBezTo>
                  <a:pt x="121506" y="225981"/>
                  <a:pt x="119124" y="228360"/>
                  <a:pt x="119124" y="231334"/>
                </a:cubicBezTo>
                <a:lnTo>
                  <a:pt x="119124" y="240057"/>
                </a:lnTo>
                <a:cubicBezTo>
                  <a:pt x="119124" y="241842"/>
                  <a:pt x="120017" y="243527"/>
                  <a:pt x="121506" y="244518"/>
                </a:cubicBezTo>
                <a:lnTo>
                  <a:pt x="126668" y="247888"/>
                </a:lnTo>
                <a:lnTo>
                  <a:pt x="126966" y="250069"/>
                </a:lnTo>
                <a:cubicBezTo>
                  <a:pt x="128653" y="262758"/>
                  <a:pt x="135801" y="279213"/>
                  <a:pt x="146026" y="294083"/>
                </a:cubicBezTo>
                <a:cubicBezTo>
                  <a:pt x="159129" y="313016"/>
                  <a:pt x="171339" y="321442"/>
                  <a:pt x="177593" y="321442"/>
                </a:cubicBezTo>
                <a:lnTo>
                  <a:pt x="206183" y="321442"/>
                </a:lnTo>
                <a:cubicBezTo>
                  <a:pt x="212536" y="321442"/>
                  <a:pt x="224746" y="313016"/>
                  <a:pt x="237751" y="294083"/>
                </a:cubicBezTo>
                <a:cubicBezTo>
                  <a:pt x="248075" y="279213"/>
                  <a:pt x="255222" y="262758"/>
                  <a:pt x="256910" y="250069"/>
                </a:cubicBezTo>
                <a:lnTo>
                  <a:pt x="257207" y="247888"/>
                </a:lnTo>
                <a:lnTo>
                  <a:pt x="262369" y="244518"/>
                </a:lnTo>
                <a:cubicBezTo>
                  <a:pt x="263858" y="243527"/>
                  <a:pt x="264752" y="241842"/>
                  <a:pt x="264752" y="240057"/>
                </a:cubicBezTo>
                <a:lnTo>
                  <a:pt x="264752" y="231334"/>
                </a:lnTo>
                <a:cubicBezTo>
                  <a:pt x="264752" y="228360"/>
                  <a:pt x="262369" y="225981"/>
                  <a:pt x="259391" y="225981"/>
                </a:cubicBezTo>
                <a:lnTo>
                  <a:pt x="256513" y="225981"/>
                </a:lnTo>
                <a:cubicBezTo>
                  <a:pt x="256115" y="225287"/>
                  <a:pt x="255520" y="224692"/>
                  <a:pt x="254825" y="224197"/>
                </a:cubicBezTo>
                <a:cubicBezTo>
                  <a:pt x="253336" y="223205"/>
                  <a:pt x="251450" y="223106"/>
                  <a:pt x="249762" y="223800"/>
                </a:cubicBezTo>
                <a:cubicBezTo>
                  <a:pt x="242615" y="226972"/>
                  <a:pt x="235567" y="228657"/>
                  <a:pt x="228717" y="228657"/>
                </a:cubicBezTo>
                <a:cubicBezTo>
                  <a:pt x="216606" y="228657"/>
                  <a:pt x="205587" y="223602"/>
                  <a:pt x="196057" y="213788"/>
                </a:cubicBezTo>
                <a:cubicBezTo>
                  <a:pt x="188414" y="205957"/>
                  <a:pt x="178487" y="201992"/>
                  <a:pt x="166475" y="201992"/>
                </a:cubicBezTo>
                <a:close/>
                <a:moveTo>
                  <a:pt x="178487" y="100979"/>
                </a:moveTo>
                <a:lnTo>
                  <a:pt x="205389" y="100979"/>
                </a:lnTo>
                <a:cubicBezTo>
                  <a:pt x="251152" y="100979"/>
                  <a:pt x="288477" y="138152"/>
                  <a:pt x="288477" y="183950"/>
                </a:cubicBezTo>
                <a:lnTo>
                  <a:pt x="288477" y="210021"/>
                </a:lnTo>
                <a:cubicBezTo>
                  <a:pt x="291555" y="214383"/>
                  <a:pt x="293242" y="219537"/>
                  <a:pt x="293242" y="224890"/>
                </a:cubicBezTo>
                <a:lnTo>
                  <a:pt x="293242" y="243428"/>
                </a:lnTo>
                <a:cubicBezTo>
                  <a:pt x="293242" y="250961"/>
                  <a:pt x="289867" y="258198"/>
                  <a:pt x="284109" y="262956"/>
                </a:cubicBezTo>
                <a:cubicBezTo>
                  <a:pt x="282620" y="267615"/>
                  <a:pt x="280834" y="272373"/>
                  <a:pt x="278749" y="277132"/>
                </a:cubicBezTo>
                <a:cubicBezTo>
                  <a:pt x="274381" y="288234"/>
                  <a:pt x="268226" y="299832"/>
                  <a:pt x="260781" y="310637"/>
                </a:cubicBezTo>
                <a:cubicBezTo>
                  <a:pt x="257704" y="315197"/>
                  <a:pt x="253534" y="320649"/>
                  <a:pt x="248670" y="326101"/>
                </a:cubicBezTo>
                <a:cubicBezTo>
                  <a:pt x="253137" y="329273"/>
                  <a:pt x="256314" y="332941"/>
                  <a:pt x="257704" y="337303"/>
                </a:cubicBezTo>
                <a:lnTo>
                  <a:pt x="316968" y="355245"/>
                </a:lnTo>
                <a:cubicBezTo>
                  <a:pt x="358661" y="367240"/>
                  <a:pt x="383875" y="542104"/>
                  <a:pt x="383875" y="549638"/>
                </a:cubicBezTo>
                <a:cubicBezTo>
                  <a:pt x="383875" y="558262"/>
                  <a:pt x="376827" y="565300"/>
                  <a:pt x="368091" y="565300"/>
                </a:cubicBezTo>
                <a:lnTo>
                  <a:pt x="15685" y="565300"/>
                </a:lnTo>
                <a:cubicBezTo>
                  <a:pt x="7048" y="565300"/>
                  <a:pt x="0" y="558262"/>
                  <a:pt x="0" y="549638"/>
                </a:cubicBezTo>
                <a:cubicBezTo>
                  <a:pt x="0" y="548745"/>
                  <a:pt x="100" y="547952"/>
                  <a:pt x="199" y="547159"/>
                </a:cubicBezTo>
                <a:cubicBezTo>
                  <a:pt x="199" y="547159"/>
                  <a:pt x="25215" y="367240"/>
                  <a:pt x="66908" y="355245"/>
                </a:cubicBezTo>
                <a:lnTo>
                  <a:pt x="126172" y="337303"/>
                </a:lnTo>
                <a:cubicBezTo>
                  <a:pt x="127562" y="332941"/>
                  <a:pt x="130738" y="329273"/>
                  <a:pt x="135205" y="326101"/>
                </a:cubicBezTo>
                <a:cubicBezTo>
                  <a:pt x="130341" y="320649"/>
                  <a:pt x="126172" y="315197"/>
                  <a:pt x="123094" y="310637"/>
                </a:cubicBezTo>
                <a:cubicBezTo>
                  <a:pt x="115649" y="299832"/>
                  <a:pt x="109395" y="288234"/>
                  <a:pt x="105127" y="277132"/>
                </a:cubicBezTo>
                <a:cubicBezTo>
                  <a:pt x="103042" y="272373"/>
                  <a:pt x="101255" y="267615"/>
                  <a:pt x="99766" y="262956"/>
                </a:cubicBezTo>
                <a:cubicBezTo>
                  <a:pt x="94008" y="258099"/>
                  <a:pt x="90633" y="250961"/>
                  <a:pt x="90633" y="243428"/>
                </a:cubicBezTo>
                <a:lnTo>
                  <a:pt x="90633" y="224890"/>
                </a:lnTo>
                <a:cubicBezTo>
                  <a:pt x="90633" y="219537"/>
                  <a:pt x="92321" y="214383"/>
                  <a:pt x="95398" y="210021"/>
                </a:cubicBezTo>
                <a:lnTo>
                  <a:pt x="95398" y="183950"/>
                </a:lnTo>
                <a:cubicBezTo>
                  <a:pt x="95398" y="138152"/>
                  <a:pt x="132624" y="100979"/>
                  <a:pt x="178487" y="100979"/>
                </a:cubicBezTo>
                <a:close/>
                <a:moveTo>
                  <a:pt x="479606" y="93305"/>
                </a:moveTo>
                <a:cubicBezTo>
                  <a:pt x="488144" y="92017"/>
                  <a:pt x="496086" y="97962"/>
                  <a:pt x="497278" y="106483"/>
                </a:cubicBezTo>
                <a:lnTo>
                  <a:pt x="506710" y="172472"/>
                </a:lnTo>
                <a:cubicBezTo>
                  <a:pt x="508000" y="180993"/>
                  <a:pt x="502043" y="188821"/>
                  <a:pt x="493505" y="190109"/>
                </a:cubicBezTo>
                <a:cubicBezTo>
                  <a:pt x="492711" y="190208"/>
                  <a:pt x="492016" y="190208"/>
                  <a:pt x="491222" y="190208"/>
                </a:cubicBezTo>
                <a:cubicBezTo>
                  <a:pt x="483676" y="190208"/>
                  <a:pt x="476925" y="184659"/>
                  <a:pt x="475833" y="176832"/>
                </a:cubicBezTo>
                <a:lnTo>
                  <a:pt x="471862" y="148989"/>
                </a:lnTo>
                <a:lnTo>
                  <a:pt x="424107" y="213789"/>
                </a:lnTo>
                <a:cubicBezTo>
                  <a:pt x="419739" y="219635"/>
                  <a:pt x="411896" y="221716"/>
                  <a:pt x="405244" y="218843"/>
                </a:cubicBezTo>
                <a:lnTo>
                  <a:pt x="327506" y="184758"/>
                </a:lnTo>
                <a:lnTo>
                  <a:pt x="323237" y="189415"/>
                </a:lnTo>
                <a:cubicBezTo>
                  <a:pt x="322940" y="176336"/>
                  <a:pt x="320557" y="163753"/>
                  <a:pt x="316486" y="152061"/>
                </a:cubicBezTo>
                <a:cubicBezTo>
                  <a:pt x="320557" y="149980"/>
                  <a:pt x="325422" y="149782"/>
                  <a:pt x="329790" y="151665"/>
                </a:cubicBezTo>
                <a:lnTo>
                  <a:pt x="406336" y="185254"/>
                </a:lnTo>
                <a:lnTo>
                  <a:pt x="447538" y="129371"/>
                </a:lnTo>
                <a:lnTo>
                  <a:pt x="417952" y="133632"/>
                </a:lnTo>
                <a:cubicBezTo>
                  <a:pt x="409414" y="134821"/>
                  <a:pt x="401471" y="128876"/>
                  <a:pt x="400280" y="120355"/>
                </a:cubicBezTo>
                <a:cubicBezTo>
                  <a:pt x="398989" y="111834"/>
                  <a:pt x="404946" y="104006"/>
                  <a:pt x="413484" y="102718"/>
                </a:cubicBezTo>
                <a:close/>
                <a:moveTo>
                  <a:pt x="183273" y="0"/>
                </a:moveTo>
                <a:lnTo>
                  <a:pt x="580456" y="0"/>
                </a:lnTo>
                <a:cubicBezTo>
                  <a:pt x="595049" y="0"/>
                  <a:pt x="606862" y="11896"/>
                  <a:pt x="606862" y="26468"/>
                </a:cubicBezTo>
                <a:cubicBezTo>
                  <a:pt x="606862" y="35687"/>
                  <a:pt x="602097" y="43816"/>
                  <a:pt x="594850" y="48575"/>
                </a:cubicBezTo>
                <a:lnTo>
                  <a:pt x="594850" y="299675"/>
                </a:lnTo>
                <a:cubicBezTo>
                  <a:pt x="594850" y="308994"/>
                  <a:pt x="587207" y="316627"/>
                  <a:pt x="577776" y="316627"/>
                </a:cubicBezTo>
                <a:lnTo>
                  <a:pt x="304086" y="316627"/>
                </a:lnTo>
                <a:cubicBezTo>
                  <a:pt x="306468" y="311770"/>
                  <a:pt x="308652" y="306912"/>
                  <a:pt x="310439" y="302154"/>
                </a:cubicBezTo>
                <a:cubicBezTo>
                  <a:pt x="311928" y="298882"/>
                  <a:pt x="313219" y="295611"/>
                  <a:pt x="314410" y="292340"/>
                </a:cubicBezTo>
                <a:cubicBezTo>
                  <a:pt x="316991" y="289267"/>
                  <a:pt x="319175" y="285995"/>
                  <a:pt x="320962" y="282625"/>
                </a:cubicBezTo>
                <a:lnTo>
                  <a:pt x="560801" y="282625"/>
                </a:lnTo>
                <a:lnTo>
                  <a:pt x="560801" y="52837"/>
                </a:lnTo>
                <a:lnTo>
                  <a:pt x="203028" y="52837"/>
                </a:lnTo>
                <a:lnTo>
                  <a:pt x="203028" y="71871"/>
                </a:lnTo>
                <a:lnTo>
                  <a:pt x="174835" y="71871"/>
                </a:lnTo>
                <a:cubicBezTo>
                  <a:pt x="172850" y="71871"/>
                  <a:pt x="170864" y="71970"/>
                  <a:pt x="168879" y="72069"/>
                </a:cubicBezTo>
                <a:lnTo>
                  <a:pt x="168879" y="48575"/>
                </a:lnTo>
                <a:cubicBezTo>
                  <a:pt x="161632" y="43816"/>
                  <a:pt x="156867" y="35687"/>
                  <a:pt x="156867" y="26468"/>
                </a:cubicBezTo>
                <a:cubicBezTo>
                  <a:pt x="156867" y="11896"/>
                  <a:pt x="168680" y="0"/>
                  <a:pt x="183273" y="0"/>
                </a:cubicBezTo>
                <a:close/>
              </a:path>
            </a:pathLst>
          </a:custGeom>
          <a:solidFill>
            <a:schemeClr val="accent4"/>
          </a:solidFill>
          <a:ln>
            <a:noFill/>
          </a:ln>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endParaRPr lang="zh-CN" altLang="en-US">
              <a:latin typeface="+mn-ea"/>
              <a:ea typeface="+mn-ea"/>
            </a:endParaRPr>
          </a:p>
        </p:txBody>
      </p:sp>
      <p:sp>
        <p:nvSpPr>
          <p:cNvPr id="57" name="îṩľide">
            <a:extLst>
              <a:ext uri="{FF2B5EF4-FFF2-40B4-BE49-F238E27FC236}">
                <a16:creationId xmlns:a16="http://schemas.microsoft.com/office/drawing/2014/main" id="{889AADEA-516A-4C98-B197-84206427EDF8}"/>
              </a:ext>
            </a:extLst>
          </p:cNvPr>
          <p:cNvSpPr/>
          <p:nvPr/>
        </p:nvSpPr>
        <p:spPr bwMode="auto">
          <a:xfrm>
            <a:off x="7691438" y="5167313"/>
            <a:ext cx="2090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当人员回收异常记录达到系统设定界限时（可由院方自行设置），该医护人员将被拉入灰黑名单管理机制。</a:t>
            </a:r>
          </a:p>
        </p:txBody>
      </p:sp>
      <p:sp>
        <p:nvSpPr>
          <p:cNvPr id="58" name="íşļïde">
            <a:extLst>
              <a:ext uri="{FF2B5EF4-FFF2-40B4-BE49-F238E27FC236}">
                <a16:creationId xmlns:a16="http://schemas.microsoft.com/office/drawing/2014/main" id="{97F8A8B9-D8F4-44FE-B52B-F5DD518A8219}"/>
              </a:ext>
            </a:extLst>
          </p:cNvPr>
          <p:cNvSpPr txBox="1"/>
          <p:nvPr/>
        </p:nvSpPr>
        <p:spPr bwMode="auto">
          <a:xfrm>
            <a:off x="7796213" y="4829175"/>
            <a:ext cx="1889125" cy="41433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黑名单</a:t>
            </a:r>
          </a:p>
        </p:txBody>
      </p:sp>
      <p:sp>
        <p:nvSpPr>
          <p:cNvPr id="91" name="i$lïḍê">
            <a:extLst>
              <a:ext uri="{FF2B5EF4-FFF2-40B4-BE49-F238E27FC236}">
                <a16:creationId xmlns:a16="http://schemas.microsoft.com/office/drawing/2014/main" id="{C8E93B12-B311-4F26-B58B-8F154F2CDBA3}"/>
              </a:ext>
            </a:extLst>
          </p:cNvPr>
          <p:cNvSpPr/>
          <p:nvPr/>
        </p:nvSpPr>
        <p:spPr bwMode="auto">
          <a:xfrm>
            <a:off x="8516938" y="4416425"/>
            <a:ext cx="444500" cy="398463"/>
          </a:xfrm>
          <a:custGeom>
            <a:avLst/>
            <a:gdLst>
              <a:gd name="connsiteX0" fmla="*/ 262995 w 607639"/>
              <a:gd name="connsiteY0" fmla="*/ 452716 h 543283"/>
              <a:gd name="connsiteX1" fmla="*/ 262995 w 607639"/>
              <a:gd name="connsiteY1" fmla="*/ 488979 h 543283"/>
              <a:gd name="connsiteX2" fmla="*/ 553165 w 607639"/>
              <a:gd name="connsiteY2" fmla="*/ 488979 h 543283"/>
              <a:gd name="connsiteX3" fmla="*/ 553165 w 607639"/>
              <a:gd name="connsiteY3" fmla="*/ 452716 h 543283"/>
              <a:gd name="connsiteX4" fmla="*/ 27238 w 607639"/>
              <a:gd name="connsiteY4" fmla="*/ 425509 h 543283"/>
              <a:gd name="connsiteX5" fmla="*/ 117915 w 607639"/>
              <a:gd name="connsiteY5" fmla="*/ 425509 h 543283"/>
              <a:gd name="connsiteX6" fmla="*/ 117915 w 607639"/>
              <a:gd name="connsiteY6" fmla="*/ 516044 h 543283"/>
              <a:gd name="connsiteX7" fmla="*/ 27238 w 607639"/>
              <a:gd name="connsiteY7" fmla="*/ 516044 h 543283"/>
              <a:gd name="connsiteX8" fmla="*/ 208521 w 607639"/>
              <a:gd name="connsiteY8" fmla="*/ 398412 h 543283"/>
              <a:gd name="connsiteX9" fmla="*/ 607639 w 607639"/>
              <a:gd name="connsiteY9" fmla="*/ 398412 h 543283"/>
              <a:gd name="connsiteX10" fmla="*/ 607639 w 607639"/>
              <a:gd name="connsiteY10" fmla="*/ 543283 h 543283"/>
              <a:gd name="connsiteX11" fmla="*/ 208521 w 607639"/>
              <a:gd name="connsiteY11" fmla="*/ 543283 h 543283"/>
              <a:gd name="connsiteX12" fmla="*/ 262995 w 607639"/>
              <a:gd name="connsiteY12" fmla="*/ 253529 h 543283"/>
              <a:gd name="connsiteX13" fmla="*/ 262995 w 607639"/>
              <a:gd name="connsiteY13" fmla="*/ 289703 h 543283"/>
              <a:gd name="connsiteX14" fmla="*/ 553165 w 607639"/>
              <a:gd name="connsiteY14" fmla="*/ 289703 h 543283"/>
              <a:gd name="connsiteX15" fmla="*/ 553165 w 607639"/>
              <a:gd name="connsiteY15" fmla="*/ 253529 h 543283"/>
              <a:gd name="connsiteX16" fmla="*/ 54384 w 607639"/>
              <a:gd name="connsiteY16" fmla="*/ 253529 h 543283"/>
              <a:gd name="connsiteX17" fmla="*/ 54384 w 607639"/>
              <a:gd name="connsiteY17" fmla="*/ 289703 h 543283"/>
              <a:gd name="connsiteX18" fmla="*/ 90699 w 607639"/>
              <a:gd name="connsiteY18" fmla="*/ 289703 h 543283"/>
              <a:gd name="connsiteX19" fmla="*/ 90699 w 607639"/>
              <a:gd name="connsiteY19" fmla="*/ 253529 h 543283"/>
              <a:gd name="connsiteX20" fmla="*/ 208521 w 607639"/>
              <a:gd name="connsiteY20" fmla="*/ 199136 h 543283"/>
              <a:gd name="connsiteX21" fmla="*/ 607639 w 607639"/>
              <a:gd name="connsiteY21" fmla="*/ 199136 h 543283"/>
              <a:gd name="connsiteX22" fmla="*/ 607639 w 607639"/>
              <a:gd name="connsiteY22" fmla="*/ 344007 h 543283"/>
              <a:gd name="connsiteX23" fmla="*/ 208521 w 607639"/>
              <a:gd name="connsiteY23" fmla="*/ 344007 h 543283"/>
              <a:gd name="connsiteX24" fmla="*/ 0 w 607639"/>
              <a:gd name="connsiteY24" fmla="*/ 199136 h 543283"/>
              <a:gd name="connsiteX25" fmla="*/ 145083 w 607639"/>
              <a:gd name="connsiteY25" fmla="*/ 199136 h 543283"/>
              <a:gd name="connsiteX26" fmla="*/ 145083 w 607639"/>
              <a:gd name="connsiteY26" fmla="*/ 344007 h 543283"/>
              <a:gd name="connsiteX27" fmla="*/ 0 w 607639"/>
              <a:gd name="connsiteY27" fmla="*/ 344007 h 543283"/>
              <a:gd name="connsiteX28" fmla="*/ 262995 w 607639"/>
              <a:gd name="connsiteY28" fmla="*/ 54304 h 543283"/>
              <a:gd name="connsiteX29" fmla="*/ 262995 w 607639"/>
              <a:gd name="connsiteY29" fmla="*/ 90567 h 543283"/>
              <a:gd name="connsiteX30" fmla="*/ 553165 w 607639"/>
              <a:gd name="connsiteY30" fmla="*/ 90567 h 543283"/>
              <a:gd name="connsiteX31" fmla="*/ 553165 w 607639"/>
              <a:gd name="connsiteY31" fmla="*/ 54304 h 543283"/>
              <a:gd name="connsiteX32" fmla="*/ 54384 w 607639"/>
              <a:gd name="connsiteY32" fmla="*/ 54304 h 543283"/>
              <a:gd name="connsiteX33" fmla="*/ 54384 w 607639"/>
              <a:gd name="connsiteY33" fmla="*/ 90567 h 543283"/>
              <a:gd name="connsiteX34" fmla="*/ 90699 w 607639"/>
              <a:gd name="connsiteY34" fmla="*/ 90567 h 543283"/>
              <a:gd name="connsiteX35" fmla="*/ 90699 w 607639"/>
              <a:gd name="connsiteY35" fmla="*/ 54304 h 543283"/>
              <a:gd name="connsiteX36" fmla="*/ 208521 w 607639"/>
              <a:gd name="connsiteY36" fmla="*/ 0 h 543283"/>
              <a:gd name="connsiteX37" fmla="*/ 607639 w 607639"/>
              <a:gd name="connsiteY37" fmla="*/ 0 h 543283"/>
              <a:gd name="connsiteX38" fmla="*/ 607639 w 607639"/>
              <a:gd name="connsiteY38" fmla="*/ 144871 h 543283"/>
              <a:gd name="connsiteX39" fmla="*/ 208521 w 607639"/>
              <a:gd name="connsiteY39" fmla="*/ 144871 h 543283"/>
              <a:gd name="connsiteX40" fmla="*/ 0 w 607639"/>
              <a:gd name="connsiteY40" fmla="*/ 0 h 543283"/>
              <a:gd name="connsiteX41" fmla="*/ 145083 w 607639"/>
              <a:gd name="connsiteY41" fmla="*/ 0 h 543283"/>
              <a:gd name="connsiteX42" fmla="*/ 145083 w 607639"/>
              <a:gd name="connsiteY42" fmla="*/ 144871 h 543283"/>
              <a:gd name="connsiteX43" fmla="*/ 0 w 607639"/>
              <a:gd name="connsiteY43" fmla="*/ 144871 h 54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7639" h="543283">
                <a:moveTo>
                  <a:pt x="262995" y="452716"/>
                </a:moveTo>
                <a:lnTo>
                  <a:pt x="262995" y="488979"/>
                </a:lnTo>
                <a:lnTo>
                  <a:pt x="553165" y="488979"/>
                </a:lnTo>
                <a:lnTo>
                  <a:pt x="553165" y="452716"/>
                </a:lnTo>
                <a:close/>
                <a:moveTo>
                  <a:pt x="27238" y="425509"/>
                </a:moveTo>
                <a:lnTo>
                  <a:pt x="117915" y="425509"/>
                </a:lnTo>
                <a:lnTo>
                  <a:pt x="117915" y="516044"/>
                </a:lnTo>
                <a:lnTo>
                  <a:pt x="27238" y="516044"/>
                </a:lnTo>
                <a:close/>
                <a:moveTo>
                  <a:pt x="208521" y="398412"/>
                </a:moveTo>
                <a:lnTo>
                  <a:pt x="607639" y="398412"/>
                </a:lnTo>
                <a:lnTo>
                  <a:pt x="607639" y="543283"/>
                </a:lnTo>
                <a:lnTo>
                  <a:pt x="208521" y="543283"/>
                </a:lnTo>
                <a:close/>
                <a:moveTo>
                  <a:pt x="262995" y="253529"/>
                </a:moveTo>
                <a:lnTo>
                  <a:pt x="262995" y="289703"/>
                </a:lnTo>
                <a:lnTo>
                  <a:pt x="553165" y="289703"/>
                </a:lnTo>
                <a:lnTo>
                  <a:pt x="553165" y="253529"/>
                </a:lnTo>
                <a:close/>
                <a:moveTo>
                  <a:pt x="54384" y="253529"/>
                </a:moveTo>
                <a:lnTo>
                  <a:pt x="54384" y="289703"/>
                </a:lnTo>
                <a:lnTo>
                  <a:pt x="90699" y="289703"/>
                </a:lnTo>
                <a:lnTo>
                  <a:pt x="90699" y="253529"/>
                </a:lnTo>
                <a:close/>
                <a:moveTo>
                  <a:pt x="208521" y="199136"/>
                </a:moveTo>
                <a:lnTo>
                  <a:pt x="607639" y="199136"/>
                </a:lnTo>
                <a:lnTo>
                  <a:pt x="607639" y="344007"/>
                </a:lnTo>
                <a:lnTo>
                  <a:pt x="208521" y="344007"/>
                </a:lnTo>
                <a:close/>
                <a:moveTo>
                  <a:pt x="0" y="199136"/>
                </a:moveTo>
                <a:lnTo>
                  <a:pt x="145083" y="199136"/>
                </a:lnTo>
                <a:lnTo>
                  <a:pt x="145083" y="344007"/>
                </a:lnTo>
                <a:lnTo>
                  <a:pt x="0" y="344007"/>
                </a:lnTo>
                <a:close/>
                <a:moveTo>
                  <a:pt x="262995" y="54304"/>
                </a:moveTo>
                <a:lnTo>
                  <a:pt x="262995" y="90567"/>
                </a:lnTo>
                <a:lnTo>
                  <a:pt x="553165" y="90567"/>
                </a:lnTo>
                <a:lnTo>
                  <a:pt x="553165" y="54304"/>
                </a:lnTo>
                <a:close/>
                <a:moveTo>
                  <a:pt x="54384" y="54304"/>
                </a:moveTo>
                <a:lnTo>
                  <a:pt x="54384" y="90567"/>
                </a:lnTo>
                <a:lnTo>
                  <a:pt x="90699" y="90567"/>
                </a:lnTo>
                <a:lnTo>
                  <a:pt x="90699" y="54304"/>
                </a:lnTo>
                <a:close/>
                <a:moveTo>
                  <a:pt x="208521" y="0"/>
                </a:moveTo>
                <a:lnTo>
                  <a:pt x="607639" y="0"/>
                </a:lnTo>
                <a:lnTo>
                  <a:pt x="607639" y="144871"/>
                </a:lnTo>
                <a:lnTo>
                  <a:pt x="208521" y="144871"/>
                </a:lnTo>
                <a:close/>
                <a:moveTo>
                  <a:pt x="0" y="0"/>
                </a:moveTo>
                <a:lnTo>
                  <a:pt x="145083" y="0"/>
                </a:lnTo>
                <a:lnTo>
                  <a:pt x="145083" y="144871"/>
                </a:lnTo>
                <a:lnTo>
                  <a:pt x="0" y="144871"/>
                </a:lnTo>
                <a:close/>
              </a:path>
            </a:pathLst>
          </a:custGeom>
          <a:solidFill>
            <a:srgbClr val="00B0F0"/>
          </a:solidFill>
          <a:ln>
            <a:noFill/>
          </a:ln>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defRPr/>
            </a:pPr>
            <a:endParaRPr lang="zh-CN" altLang="en-US">
              <a:latin typeface="+mn-ea"/>
              <a:ea typeface="+mn-ea"/>
            </a:endParaRPr>
          </a:p>
        </p:txBody>
      </p:sp>
      <p:sp>
        <p:nvSpPr>
          <p:cNvPr id="55" name="iSḻîdé">
            <a:extLst>
              <a:ext uri="{FF2B5EF4-FFF2-40B4-BE49-F238E27FC236}">
                <a16:creationId xmlns:a16="http://schemas.microsoft.com/office/drawing/2014/main" id="{889AADEA-516A-4C98-B197-84206427EDF8}"/>
              </a:ext>
            </a:extLst>
          </p:cNvPr>
          <p:cNvSpPr/>
          <p:nvPr/>
        </p:nvSpPr>
        <p:spPr bwMode="auto">
          <a:xfrm>
            <a:off x="9783763" y="3983038"/>
            <a:ext cx="2090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defRPr/>
            </a:pPr>
            <a:r>
              <a:rPr lang="zh-CN" altLang="en-US" sz="1000" dirty="0">
                <a:latin typeface="+mn-ea"/>
                <a:ea typeface="+mn-ea"/>
              </a:rPr>
              <a:t>取衣、存衣、回收等多数据源融合，交互式分析，并支持手机等移动端</a:t>
            </a:r>
            <a:r>
              <a:rPr lang="zh-CN" altLang="en-US" sz="1000" dirty="0" smtClean="0">
                <a:latin typeface="+mn-ea"/>
                <a:ea typeface="+mn-ea"/>
              </a:rPr>
              <a:t>查看。</a:t>
            </a:r>
            <a:endParaRPr lang="zh-CN" altLang="en-US" sz="1000" dirty="0">
              <a:latin typeface="+mn-ea"/>
              <a:ea typeface="+mn-ea"/>
            </a:endParaRPr>
          </a:p>
        </p:txBody>
      </p:sp>
      <p:sp>
        <p:nvSpPr>
          <p:cNvPr id="56" name="ïṩḷïḋé">
            <a:extLst>
              <a:ext uri="{FF2B5EF4-FFF2-40B4-BE49-F238E27FC236}">
                <a16:creationId xmlns:a16="http://schemas.microsoft.com/office/drawing/2014/main" id="{97F8A8B9-D8F4-44FE-B52B-F5DD518A8219}"/>
              </a:ext>
            </a:extLst>
          </p:cNvPr>
          <p:cNvSpPr txBox="1"/>
          <p:nvPr/>
        </p:nvSpPr>
        <p:spPr bwMode="auto">
          <a:xfrm>
            <a:off x="9888538" y="3641725"/>
            <a:ext cx="1889125" cy="41751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b="1" dirty="0">
                <a:latin typeface="+mn-ea"/>
                <a:ea typeface="+mn-ea"/>
              </a:rPr>
              <a:t>数据可视</a:t>
            </a:r>
          </a:p>
        </p:txBody>
      </p:sp>
      <p:sp>
        <p:nvSpPr>
          <p:cNvPr id="92" name="ïŝḷíḋe">
            <a:extLst>
              <a:ext uri="{FF2B5EF4-FFF2-40B4-BE49-F238E27FC236}">
                <a16:creationId xmlns:a16="http://schemas.microsoft.com/office/drawing/2014/main" id="{C8E93B12-B311-4F26-B58B-8F154F2CDBA3}"/>
              </a:ext>
            </a:extLst>
          </p:cNvPr>
          <p:cNvSpPr/>
          <p:nvPr/>
        </p:nvSpPr>
        <p:spPr bwMode="auto">
          <a:xfrm>
            <a:off x="10609263" y="3271838"/>
            <a:ext cx="444500" cy="315912"/>
          </a:xfrm>
          <a:custGeom>
            <a:avLst/>
            <a:gdLst>
              <a:gd name="T0" fmla="*/ 8498 w 8498"/>
              <a:gd name="T1" fmla="*/ 0 h 6016"/>
              <a:gd name="T2" fmla="*/ 8498 w 8498"/>
              <a:gd name="T3" fmla="*/ 160 h 6016"/>
              <a:gd name="T4" fmla="*/ 8498 w 8498"/>
              <a:gd name="T5" fmla="*/ 5228 h 6016"/>
              <a:gd name="T6" fmla="*/ 7709 w 8498"/>
              <a:gd name="T7" fmla="*/ 6016 h 6016"/>
              <a:gd name="T8" fmla="*/ 146 w 8498"/>
              <a:gd name="T9" fmla="*/ 6016 h 6016"/>
              <a:gd name="T10" fmla="*/ 0 w 8498"/>
              <a:gd name="T11" fmla="*/ 6016 h 6016"/>
              <a:gd name="T12" fmla="*/ 0 w 8498"/>
              <a:gd name="T13" fmla="*/ 5875 h 6016"/>
              <a:gd name="T14" fmla="*/ 0 w 8498"/>
              <a:gd name="T15" fmla="*/ 769 h 6016"/>
              <a:gd name="T16" fmla="*/ 770 w 8498"/>
              <a:gd name="T17" fmla="*/ 1 h 6016"/>
              <a:gd name="T18" fmla="*/ 8359 w 8498"/>
              <a:gd name="T19" fmla="*/ 0 h 6016"/>
              <a:gd name="T20" fmla="*/ 8498 w 8498"/>
              <a:gd name="T21" fmla="*/ 0 h 6016"/>
              <a:gd name="T22" fmla="*/ 4861 w 8498"/>
              <a:gd name="T23" fmla="*/ 3530 h 6016"/>
              <a:gd name="T24" fmla="*/ 4768 w 8498"/>
              <a:gd name="T25" fmla="*/ 3441 h 6016"/>
              <a:gd name="T26" fmla="*/ 3574 w 8498"/>
              <a:gd name="T27" fmla="*/ 2247 h 6016"/>
              <a:gd name="T28" fmla="*/ 3217 w 8498"/>
              <a:gd name="T29" fmla="*/ 2242 h 6016"/>
              <a:gd name="T30" fmla="*/ 1895 w 8498"/>
              <a:gd name="T31" fmla="*/ 3562 h 6016"/>
              <a:gd name="T32" fmla="*/ 1208 w 8498"/>
              <a:gd name="T33" fmla="*/ 4250 h 6016"/>
              <a:gd name="T34" fmla="*/ 1278 w 8498"/>
              <a:gd name="T35" fmla="*/ 4606 h 6016"/>
              <a:gd name="T36" fmla="*/ 1523 w 8498"/>
              <a:gd name="T37" fmla="*/ 4504 h 6016"/>
              <a:gd name="T38" fmla="*/ 2825 w 8498"/>
              <a:gd name="T39" fmla="*/ 3201 h 6016"/>
              <a:gd name="T40" fmla="*/ 3389 w 8498"/>
              <a:gd name="T41" fmla="*/ 2633 h 6016"/>
              <a:gd name="T42" fmla="*/ 3490 w 8498"/>
              <a:gd name="T43" fmla="*/ 2727 h 6016"/>
              <a:gd name="T44" fmla="*/ 4666 w 8498"/>
              <a:gd name="T45" fmla="*/ 3904 h 6016"/>
              <a:gd name="T46" fmla="*/ 5080 w 8498"/>
              <a:gd name="T47" fmla="*/ 3904 h 6016"/>
              <a:gd name="T48" fmla="*/ 6846 w 8498"/>
              <a:gd name="T49" fmla="*/ 2142 h 6016"/>
              <a:gd name="T50" fmla="*/ 6958 w 8498"/>
              <a:gd name="T51" fmla="*/ 2042 h 6016"/>
              <a:gd name="T52" fmla="*/ 6964 w 8498"/>
              <a:gd name="T53" fmla="*/ 2162 h 6016"/>
              <a:gd name="T54" fmla="*/ 6965 w 8498"/>
              <a:gd name="T55" fmla="*/ 3199 h 6016"/>
              <a:gd name="T56" fmla="*/ 7168 w 8498"/>
              <a:gd name="T57" fmla="*/ 3425 h 6016"/>
              <a:gd name="T58" fmla="*/ 7370 w 8498"/>
              <a:gd name="T59" fmla="*/ 3209 h 6016"/>
              <a:gd name="T60" fmla="*/ 7369 w 8498"/>
              <a:gd name="T61" fmla="*/ 1776 h 6016"/>
              <a:gd name="T62" fmla="*/ 6973 w 8498"/>
              <a:gd name="T63" fmla="*/ 1355 h 6016"/>
              <a:gd name="T64" fmla="*/ 5501 w 8498"/>
              <a:gd name="T65" fmla="*/ 1353 h 6016"/>
              <a:gd name="T66" fmla="*/ 5309 w 8498"/>
              <a:gd name="T67" fmla="*/ 1488 h 6016"/>
              <a:gd name="T68" fmla="*/ 5521 w 8498"/>
              <a:gd name="T69" fmla="*/ 1755 h 6016"/>
              <a:gd name="T70" fmla="*/ 6494 w 8498"/>
              <a:gd name="T71" fmla="*/ 1756 h 6016"/>
              <a:gd name="T72" fmla="*/ 6634 w 8498"/>
              <a:gd name="T73" fmla="*/ 1765 h 6016"/>
              <a:gd name="T74" fmla="*/ 4861 w 8498"/>
              <a:gd name="T75" fmla="*/ 3530 h 6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98" h="6016">
                <a:moveTo>
                  <a:pt x="8498" y="0"/>
                </a:moveTo>
                <a:lnTo>
                  <a:pt x="8498" y="160"/>
                </a:lnTo>
                <a:cubicBezTo>
                  <a:pt x="8498" y="1849"/>
                  <a:pt x="8498" y="3539"/>
                  <a:pt x="8498" y="5228"/>
                </a:cubicBezTo>
                <a:cubicBezTo>
                  <a:pt x="8498" y="5717"/>
                  <a:pt x="8199" y="6016"/>
                  <a:pt x="7709" y="6016"/>
                </a:cubicBezTo>
                <a:cubicBezTo>
                  <a:pt x="5188" y="6016"/>
                  <a:pt x="2667" y="6016"/>
                  <a:pt x="146" y="6016"/>
                </a:cubicBezTo>
                <a:lnTo>
                  <a:pt x="0" y="6016"/>
                </a:lnTo>
                <a:lnTo>
                  <a:pt x="0" y="5875"/>
                </a:lnTo>
                <a:cubicBezTo>
                  <a:pt x="0" y="4173"/>
                  <a:pt x="0" y="2471"/>
                  <a:pt x="0" y="769"/>
                </a:cubicBezTo>
                <a:cubicBezTo>
                  <a:pt x="0" y="308"/>
                  <a:pt x="308" y="1"/>
                  <a:pt x="770" y="1"/>
                </a:cubicBezTo>
                <a:cubicBezTo>
                  <a:pt x="3300" y="0"/>
                  <a:pt x="5829" y="0"/>
                  <a:pt x="8359" y="0"/>
                </a:cubicBezTo>
                <a:lnTo>
                  <a:pt x="8498" y="0"/>
                </a:lnTo>
                <a:close/>
                <a:moveTo>
                  <a:pt x="4861" y="3530"/>
                </a:moveTo>
                <a:cubicBezTo>
                  <a:pt x="4834" y="3505"/>
                  <a:pt x="4801" y="3473"/>
                  <a:pt x="4768" y="3441"/>
                </a:cubicBezTo>
                <a:cubicBezTo>
                  <a:pt x="4370" y="3043"/>
                  <a:pt x="3972" y="2645"/>
                  <a:pt x="3574" y="2247"/>
                </a:cubicBezTo>
                <a:cubicBezTo>
                  <a:pt x="3435" y="2108"/>
                  <a:pt x="3352" y="2108"/>
                  <a:pt x="3217" y="2242"/>
                </a:cubicBezTo>
                <a:cubicBezTo>
                  <a:pt x="2777" y="2682"/>
                  <a:pt x="2336" y="3122"/>
                  <a:pt x="1895" y="3562"/>
                </a:cubicBezTo>
                <a:cubicBezTo>
                  <a:pt x="1666" y="3791"/>
                  <a:pt x="1435" y="4018"/>
                  <a:pt x="1208" y="4250"/>
                </a:cubicBezTo>
                <a:cubicBezTo>
                  <a:pt x="1080" y="4382"/>
                  <a:pt x="1116" y="4559"/>
                  <a:pt x="1278" y="4606"/>
                </a:cubicBezTo>
                <a:cubicBezTo>
                  <a:pt x="1385" y="4637"/>
                  <a:pt x="1455" y="4572"/>
                  <a:pt x="1523" y="4504"/>
                </a:cubicBezTo>
                <a:cubicBezTo>
                  <a:pt x="1957" y="4069"/>
                  <a:pt x="2391" y="3635"/>
                  <a:pt x="2825" y="3201"/>
                </a:cubicBezTo>
                <a:cubicBezTo>
                  <a:pt x="3012" y="3014"/>
                  <a:pt x="3197" y="2826"/>
                  <a:pt x="3389" y="2633"/>
                </a:cubicBezTo>
                <a:cubicBezTo>
                  <a:pt x="3429" y="2670"/>
                  <a:pt x="3460" y="2698"/>
                  <a:pt x="3490" y="2727"/>
                </a:cubicBezTo>
                <a:cubicBezTo>
                  <a:pt x="3882" y="3119"/>
                  <a:pt x="4274" y="3512"/>
                  <a:pt x="4666" y="3904"/>
                </a:cubicBezTo>
                <a:cubicBezTo>
                  <a:pt x="4835" y="4074"/>
                  <a:pt x="4909" y="4074"/>
                  <a:pt x="5080" y="3904"/>
                </a:cubicBezTo>
                <a:cubicBezTo>
                  <a:pt x="5669" y="3317"/>
                  <a:pt x="6257" y="2729"/>
                  <a:pt x="6846" y="2142"/>
                </a:cubicBezTo>
                <a:cubicBezTo>
                  <a:pt x="6876" y="2112"/>
                  <a:pt x="6909" y="2086"/>
                  <a:pt x="6958" y="2042"/>
                </a:cubicBezTo>
                <a:cubicBezTo>
                  <a:pt x="6961" y="2104"/>
                  <a:pt x="6963" y="2133"/>
                  <a:pt x="6964" y="2162"/>
                </a:cubicBezTo>
                <a:cubicBezTo>
                  <a:pt x="6964" y="2508"/>
                  <a:pt x="6962" y="2853"/>
                  <a:pt x="6965" y="3199"/>
                </a:cubicBezTo>
                <a:cubicBezTo>
                  <a:pt x="6966" y="3348"/>
                  <a:pt x="7042" y="3426"/>
                  <a:pt x="7168" y="3425"/>
                </a:cubicBezTo>
                <a:cubicBezTo>
                  <a:pt x="7288" y="3424"/>
                  <a:pt x="7369" y="3344"/>
                  <a:pt x="7370" y="3209"/>
                </a:cubicBezTo>
                <a:cubicBezTo>
                  <a:pt x="7373" y="2731"/>
                  <a:pt x="7376" y="2253"/>
                  <a:pt x="7369" y="1776"/>
                </a:cubicBezTo>
                <a:cubicBezTo>
                  <a:pt x="7366" y="1535"/>
                  <a:pt x="7193" y="1357"/>
                  <a:pt x="6973" y="1355"/>
                </a:cubicBezTo>
                <a:cubicBezTo>
                  <a:pt x="6482" y="1351"/>
                  <a:pt x="5992" y="1354"/>
                  <a:pt x="5501" y="1353"/>
                </a:cubicBezTo>
                <a:cubicBezTo>
                  <a:pt x="5405" y="1353"/>
                  <a:pt x="5338" y="1393"/>
                  <a:pt x="5309" y="1488"/>
                </a:cubicBezTo>
                <a:cubicBezTo>
                  <a:pt x="5262" y="1640"/>
                  <a:pt x="5350" y="1754"/>
                  <a:pt x="5521" y="1755"/>
                </a:cubicBezTo>
                <a:cubicBezTo>
                  <a:pt x="5845" y="1757"/>
                  <a:pt x="6170" y="1755"/>
                  <a:pt x="6494" y="1756"/>
                </a:cubicBezTo>
                <a:cubicBezTo>
                  <a:pt x="6536" y="1756"/>
                  <a:pt x="6578" y="1761"/>
                  <a:pt x="6634" y="1765"/>
                </a:cubicBezTo>
                <a:lnTo>
                  <a:pt x="4861" y="3530"/>
                </a:lnTo>
                <a:close/>
              </a:path>
            </a:pathLst>
          </a:custGeom>
          <a:solidFill>
            <a:srgbClr val="3FA692"/>
          </a:solidFill>
          <a:ln>
            <a:noFill/>
          </a:ln>
        </p:spPr>
        <p:txBody>
          <a:bodyPr>
            <a:normAutofit fontScale="92500" lnSpcReduction="2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defRPr/>
            </a:pPr>
            <a:endParaRPr lang="zh-CN" altLang="en-US">
              <a:latin typeface="+mn-ea"/>
              <a:ea typeface="+mn-ea"/>
            </a:endParaRPr>
          </a:p>
        </p:txBody>
      </p:sp>
    </p:spTree>
    <p:extLst>
      <p:ext uri="{BB962C8B-B14F-4D97-AF65-F5344CB8AC3E}">
        <p14:creationId xmlns:p14="http://schemas.microsoft.com/office/powerpoint/2010/main" val="2273278343"/>
      </p:ext>
    </p:extLst>
  </p:cSld>
  <p:clrMapOvr>
    <a:masterClrMapping/>
  </p:clrMapOvr>
  <p:transition spd="slow" advTm="1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61836"/>
            <a:ext cx="6759633" cy="484188"/>
          </a:xfrm>
          <a:prstGeom prst="rect">
            <a:avLst/>
          </a:prstGeom>
        </p:spPr>
        <p:txBody>
          <a:bodyPr/>
          <a:lstStyle/>
          <a:p>
            <a:r>
              <a:rPr lang="zh-CN" altLang="en-US">
                <a:latin typeface="Arial" panose="020B0604020202020204" pitchFamily="34" charset="0"/>
                <a:ea typeface="微软雅黑" panose="020B0503020204020204" charset="-122"/>
              </a:rPr>
              <a:t>目录</a:t>
            </a:r>
          </a:p>
        </p:txBody>
      </p:sp>
      <p:sp>
        <p:nvSpPr>
          <p:cNvPr id="3" name="对角圆角矩形 2"/>
          <p:cNvSpPr/>
          <p:nvPr/>
        </p:nvSpPr>
        <p:spPr>
          <a:xfrm flipH="1">
            <a:off x="8976485"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对角圆角矩形 15"/>
          <p:cNvSpPr/>
          <p:nvPr/>
        </p:nvSpPr>
        <p:spPr>
          <a:xfrm flipH="1">
            <a:off x="4281930"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对角圆角矩形 19"/>
          <p:cNvSpPr/>
          <p:nvPr/>
        </p:nvSpPr>
        <p:spPr>
          <a:xfrm flipH="1">
            <a:off x="6628890"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9082530" y="2283460"/>
            <a:ext cx="1515110" cy="1322070"/>
          </a:xfrm>
          <a:prstGeom prst="rect">
            <a:avLst/>
          </a:prstGeom>
          <a:noFill/>
        </p:spPr>
        <p:txBody>
          <a:bodyPr wrap="square" rtlCol="0">
            <a:spAutoFit/>
          </a:bodyPr>
          <a:lstStyle/>
          <a:p>
            <a:pPr algn="ctr"/>
            <a:r>
              <a:rPr lang="en-US" altLang="zh-CN" sz="8000" noProof="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04</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5" name="文本框 4"/>
          <p:cNvSpPr txBox="1"/>
          <p:nvPr/>
        </p:nvSpPr>
        <p:spPr>
          <a:xfrm>
            <a:off x="9200005"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关于我们</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2" name="对角圆角矩形 11"/>
          <p:cNvSpPr/>
          <p:nvPr/>
        </p:nvSpPr>
        <p:spPr>
          <a:xfrm flipH="1">
            <a:off x="1934970" y="1842770"/>
            <a:ext cx="1895475" cy="2919730"/>
          </a:xfrm>
          <a:prstGeom prst="round2DiagRect">
            <a:avLst/>
          </a:prstGeom>
          <a:solidFill>
            <a:srgbClr val="3FA692"/>
          </a:solidFill>
          <a:ln>
            <a:noFill/>
          </a:ln>
          <a:effectLst>
            <a:glow rad="63500">
              <a:srgbClr val="003F74">
                <a:alpha val="6000"/>
              </a:srgbClr>
            </a:glo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solidFill>
                <a:srgbClr val="3FA692"/>
              </a:solidFill>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nvSpPr>
        <p:spPr>
          <a:xfrm>
            <a:off x="2041015" y="2283460"/>
            <a:ext cx="1515110" cy="1322070"/>
          </a:xfrm>
          <a:prstGeom prst="rect">
            <a:avLst/>
          </a:prstGeom>
          <a:noFill/>
        </p:spPr>
        <p:txBody>
          <a:bodyPr wrap="square" rtlCol="0">
            <a:spAutoFit/>
          </a:bodyPr>
          <a:lstStyle/>
          <a:p>
            <a:pPr algn="ctr"/>
            <a:r>
              <a:rPr lang="en-US" altLang="zh-CN" sz="8000" noProof="0">
                <a:ln>
                  <a:noFill/>
                </a:ln>
                <a:gradFill>
                  <a:gsLst>
                    <a:gs pos="0">
                      <a:schemeClr val="bg1">
                        <a:alpha val="0"/>
                      </a:schemeClr>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01</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4" name="文本框 13"/>
          <p:cNvSpPr txBox="1"/>
          <p:nvPr/>
        </p:nvSpPr>
        <p:spPr>
          <a:xfrm>
            <a:off x="2179445" y="3458210"/>
            <a:ext cx="1420495" cy="460375"/>
          </a:xfrm>
          <a:prstGeom prst="rect">
            <a:avLst/>
          </a:prstGeom>
          <a:noFill/>
        </p:spPr>
        <p:txBody>
          <a:bodyPr wrap="square" rtlCol="0">
            <a:spAutoFit/>
          </a:bodyPr>
          <a:lstStyle/>
          <a:p>
            <a:pPr algn="ctr"/>
            <a:r>
              <a:rPr lang="zh-CN" altLang="en-US" sz="2400" b="1" noProof="0" dirty="0" smtClean="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方案综述</a:t>
            </a:r>
            <a:endParaRPr lang="zh-CN" altLang="en-US" sz="2400" b="1" noProof="0" dirty="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7" name="文本框 16"/>
          <p:cNvSpPr txBox="1"/>
          <p:nvPr/>
        </p:nvSpPr>
        <p:spPr>
          <a:xfrm>
            <a:off x="4387975" y="2283460"/>
            <a:ext cx="1515110" cy="1322070"/>
          </a:xfrm>
          <a:prstGeom prst="rect">
            <a:avLst/>
          </a:prstGeom>
          <a:noFill/>
        </p:spPr>
        <p:txBody>
          <a:bodyPr wrap="square" rtlCol="0">
            <a:spAutoFit/>
          </a:bodyPr>
          <a:lstStyle/>
          <a:p>
            <a:pPr algn="ctr"/>
            <a:r>
              <a:rPr lang="en-US" altLang="zh-CN" sz="8000" noProof="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02</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8" name="文本框 17"/>
          <p:cNvSpPr txBox="1"/>
          <p:nvPr/>
        </p:nvSpPr>
        <p:spPr>
          <a:xfrm>
            <a:off x="4519420"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系统介绍</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1" name="文本框 20"/>
          <p:cNvSpPr txBox="1"/>
          <p:nvPr/>
        </p:nvSpPr>
        <p:spPr>
          <a:xfrm>
            <a:off x="6734935" y="2283460"/>
            <a:ext cx="1515110" cy="1322070"/>
          </a:xfrm>
          <a:prstGeom prst="rect">
            <a:avLst/>
          </a:prstGeom>
          <a:noFill/>
        </p:spPr>
        <p:txBody>
          <a:bodyPr wrap="square" rtlCol="0">
            <a:spAutoFit/>
          </a:bodyPr>
          <a:lstStyle/>
          <a:p>
            <a:pPr algn="ctr"/>
            <a:r>
              <a:rPr lang="en-US" altLang="zh-CN" sz="8000" noProof="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03</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2" name="文本框 21"/>
          <p:cNvSpPr txBox="1"/>
          <p:nvPr/>
        </p:nvSpPr>
        <p:spPr>
          <a:xfrm>
            <a:off x="6866380"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效果展示</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Tree>
    <p:extLst>
      <p:ext uri="{BB962C8B-B14F-4D97-AF65-F5344CB8AC3E}">
        <p14:creationId xmlns:p14="http://schemas.microsoft.com/office/powerpoint/2010/main" val="278197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270000"/>
            <a:ext cx="10891838" cy="511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pPr>
              <a:defRPr/>
            </a:pPr>
            <a:r>
              <a:rPr lang="zh-CN" altLang="en-US" dirty="0" smtClean="0"/>
              <a:t>手术室行为管理系统</a:t>
            </a:r>
            <a:r>
              <a:rPr lang="en-US" altLang="zh-CN" dirty="0"/>
              <a:t>|</a:t>
            </a:r>
            <a:r>
              <a:rPr lang="zh-CN" altLang="en-US" sz="2000" dirty="0" smtClean="0"/>
              <a:t>监控统计界面</a:t>
            </a:r>
            <a:br>
              <a:rPr lang="zh-CN" altLang="en-US" sz="2000" dirty="0" smtClean="0"/>
            </a:br>
            <a:endParaRPr lang="zh-CN" altLang="en-US" sz="2000" dirty="0"/>
          </a:p>
        </p:txBody>
      </p:sp>
    </p:spTree>
    <p:extLst>
      <p:ext uri="{BB962C8B-B14F-4D97-AF65-F5344CB8AC3E}">
        <p14:creationId xmlns:p14="http://schemas.microsoft.com/office/powerpoint/2010/main" val="232016973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995363"/>
            <a:ext cx="7621588"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手术室行为管理系统</a:t>
            </a:r>
            <a:r>
              <a:rPr lang="en-US" altLang="zh-CN" dirty="0"/>
              <a:t>|</a:t>
            </a:r>
            <a:r>
              <a:rPr lang="zh-CN" altLang="en-US" sz="2000" dirty="0" smtClean="0"/>
              <a:t>智能终端监控界面</a:t>
            </a:r>
            <a:endParaRPr lang="zh-CN" altLang="en-US" sz="2000" dirty="0"/>
          </a:p>
        </p:txBody>
      </p:sp>
    </p:spTree>
    <p:extLst>
      <p:ext uri="{BB962C8B-B14F-4D97-AF65-F5344CB8AC3E}">
        <p14:creationId xmlns:p14="http://schemas.microsoft.com/office/powerpoint/2010/main" val="205653094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019175"/>
            <a:ext cx="11161713"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手术室行为管理系统</a:t>
            </a:r>
            <a:r>
              <a:rPr lang="en-US" altLang="zh-CN" dirty="0"/>
              <a:t>|</a:t>
            </a:r>
            <a:r>
              <a:rPr lang="zh-CN" altLang="en-US" sz="2000" dirty="0" smtClean="0"/>
              <a:t>黑名单界面</a:t>
            </a:r>
            <a:r>
              <a:rPr lang="zh-CN" altLang="en-US" dirty="0" smtClean="0"/>
              <a:t/>
            </a:r>
            <a:br>
              <a:rPr lang="zh-CN" altLang="en-US" dirty="0" smtClean="0"/>
            </a:br>
            <a:endParaRPr lang="zh-CN" altLang="en-US" dirty="0"/>
          </a:p>
        </p:txBody>
      </p:sp>
    </p:spTree>
    <p:extLst>
      <p:ext uri="{BB962C8B-B14F-4D97-AF65-F5344CB8AC3E}">
        <p14:creationId xmlns:p14="http://schemas.microsoft.com/office/powerpoint/2010/main" val="307132226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图片 19"/>
          <p:cNvPicPr>
            <a:picLocks noChangeAspect="1"/>
          </p:cNvPicPr>
          <p:nvPr/>
        </p:nvPicPr>
        <p:blipFill>
          <a:blip r:embed="rId3">
            <a:extLst>
              <a:ext uri="{28A0092B-C50C-407E-A947-70E740481C1C}">
                <a14:useLocalDpi xmlns:a14="http://schemas.microsoft.com/office/drawing/2010/main" val="0"/>
              </a:ext>
            </a:extLst>
          </a:blip>
          <a:srcRect l="6868" r="18456"/>
          <a:stretch>
            <a:fillRect/>
          </a:stretch>
        </p:blipFill>
        <p:spPr bwMode="auto">
          <a:xfrm>
            <a:off x="723900" y="2149475"/>
            <a:ext cx="641032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手术室行为管理系统</a:t>
            </a:r>
            <a:r>
              <a:rPr lang="en-US" altLang="zh-CN" dirty="0"/>
              <a:t>|</a:t>
            </a:r>
            <a:r>
              <a:rPr lang="zh-CN" altLang="en-US" sz="2000" dirty="0" smtClean="0"/>
              <a:t>排班信息界面</a:t>
            </a:r>
            <a:br>
              <a:rPr lang="zh-CN" altLang="en-US" sz="2000" dirty="0" smtClean="0"/>
            </a:br>
            <a:endParaRPr lang="zh-CN" altLang="en-US" sz="2000" dirty="0"/>
          </a:p>
        </p:txBody>
      </p:sp>
      <p:pic>
        <p:nvPicPr>
          <p:cNvPr id="3" name="图片 2"/>
          <p:cNvPicPr>
            <a:picLocks noChangeAspect="1"/>
          </p:cNvPicPr>
          <p:nvPr/>
        </p:nvPicPr>
        <p:blipFill>
          <a:blip r:embed="rId4"/>
          <a:stretch>
            <a:fillRect/>
          </a:stretch>
        </p:blipFill>
        <p:spPr>
          <a:xfrm>
            <a:off x="7400925" y="2151063"/>
            <a:ext cx="3905250" cy="2800350"/>
          </a:xfrm>
          <a:prstGeom prst="rect">
            <a:avLst/>
          </a:prstGeom>
        </p:spPr>
      </p:pic>
    </p:spTree>
    <p:extLst>
      <p:ext uri="{BB962C8B-B14F-4D97-AF65-F5344CB8AC3E}">
        <p14:creationId xmlns:p14="http://schemas.microsoft.com/office/powerpoint/2010/main" val="215711985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5431" y="898525"/>
            <a:ext cx="9213850" cy="552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手术室行为管理系统</a:t>
            </a:r>
            <a:r>
              <a:rPr lang="en-US" altLang="zh-CN" dirty="0"/>
              <a:t>|</a:t>
            </a:r>
            <a:r>
              <a:rPr lang="zh-CN" altLang="en-US" sz="2000" dirty="0" smtClean="0"/>
              <a:t>监控分析</a:t>
            </a:r>
            <a:endParaRPr lang="zh-CN" altLang="en-US" sz="2000" dirty="0"/>
          </a:p>
        </p:txBody>
      </p:sp>
      <p:sp>
        <p:nvSpPr>
          <p:cNvPr id="3" name="矩形 2"/>
          <p:cNvSpPr/>
          <p:nvPr/>
        </p:nvSpPr>
        <p:spPr>
          <a:xfrm>
            <a:off x="4500563" y="1030288"/>
            <a:ext cx="3303587" cy="390525"/>
          </a:xfrm>
          <a:prstGeom prst="rect">
            <a:avLst/>
          </a:prstGeom>
          <a:solidFill>
            <a:srgbClr val="1626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t>手术室行为监控分析</a:t>
            </a:r>
          </a:p>
        </p:txBody>
      </p:sp>
    </p:spTree>
    <p:extLst>
      <p:ext uri="{BB962C8B-B14F-4D97-AF65-F5344CB8AC3E}">
        <p14:creationId xmlns:p14="http://schemas.microsoft.com/office/powerpoint/2010/main" val="18007173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61836"/>
            <a:ext cx="6759633" cy="484188"/>
          </a:xfrm>
          <a:prstGeom prst="rect">
            <a:avLst/>
          </a:prstGeom>
        </p:spPr>
        <p:txBody>
          <a:bodyPr/>
          <a:lstStyle/>
          <a:p>
            <a:r>
              <a:rPr lang="zh-CN" altLang="en-US">
                <a:latin typeface="Arial" panose="020B0604020202020204" pitchFamily="34" charset="0"/>
                <a:ea typeface="微软雅黑" panose="020B0503020204020204" charset="-122"/>
              </a:rPr>
              <a:t>目录</a:t>
            </a:r>
          </a:p>
        </p:txBody>
      </p:sp>
      <p:sp>
        <p:nvSpPr>
          <p:cNvPr id="3" name="对角圆角矩形 2"/>
          <p:cNvSpPr/>
          <p:nvPr/>
        </p:nvSpPr>
        <p:spPr>
          <a:xfrm flipH="1">
            <a:off x="8976485"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对角圆角矩形 15"/>
          <p:cNvSpPr/>
          <p:nvPr/>
        </p:nvSpPr>
        <p:spPr>
          <a:xfrm flipH="1">
            <a:off x="4281930"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对角圆角矩形 19"/>
          <p:cNvSpPr/>
          <p:nvPr/>
        </p:nvSpPr>
        <p:spPr>
          <a:xfrm flipH="1">
            <a:off x="6628890" y="1842770"/>
            <a:ext cx="1895475" cy="2919730"/>
          </a:xfrm>
          <a:prstGeom prst="round2DiagRect">
            <a:avLst/>
          </a:prstGeom>
          <a:solidFill>
            <a:srgbClr val="3FA692"/>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9082530" y="2283460"/>
            <a:ext cx="1515110" cy="1322070"/>
          </a:xfrm>
          <a:prstGeom prst="rect">
            <a:avLst/>
          </a:prstGeom>
          <a:noFill/>
        </p:spPr>
        <p:txBody>
          <a:bodyPr wrap="square" rtlCol="0">
            <a:spAutoFit/>
          </a:bodyPr>
          <a:lstStyle/>
          <a:p>
            <a:pPr algn="ctr"/>
            <a:r>
              <a:rPr lang="en-US" altLang="zh-CN" sz="8000" noProof="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04</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5" name="文本框 4"/>
          <p:cNvSpPr txBox="1"/>
          <p:nvPr/>
        </p:nvSpPr>
        <p:spPr>
          <a:xfrm>
            <a:off x="9200005"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关于我们</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2" name="对角圆角矩形 11"/>
          <p:cNvSpPr/>
          <p:nvPr/>
        </p:nvSpPr>
        <p:spPr>
          <a:xfrm flipH="1">
            <a:off x="1934970" y="1842770"/>
            <a:ext cx="1895475" cy="2919730"/>
          </a:xfrm>
          <a:prstGeom prst="round2Diag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nvSpPr>
        <p:spPr>
          <a:xfrm>
            <a:off x="2041015" y="2283460"/>
            <a:ext cx="1515110" cy="1322070"/>
          </a:xfrm>
          <a:prstGeom prst="rect">
            <a:avLst/>
          </a:prstGeom>
          <a:noFill/>
        </p:spPr>
        <p:txBody>
          <a:bodyPr wrap="square" rtlCol="0">
            <a:spAutoFit/>
          </a:bodyPr>
          <a:lstStyle/>
          <a:p>
            <a:pPr algn="ctr"/>
            <a:r>
              <a:rPr lang="en-US" altLang="zh-CN" sz="8000" dirty="0">
                <a:gradFill>
                  <a:gsLst>
                    <a:gs pos="0">
                      <a:schemeClr val="bg1"/>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rPr>
              <a:t>01</a:t>
            </a:r>
            <a:endParaRPr lang="zh-CN" altLang="en-US" sz="8000" dirty="0">
              <a:gradFill>
                <a:gsLst>
                  <a:gs pos="0">
                    <a:schemeClr val="bg1"/>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endParaRPr>
          </a:p>
        </p:txBody>
      </p:sp>
      <p:sp>
        <p:nvSpPr>
          <p:cNvPr id="14" name="文本框 13"/>
          <p:cNvSpPr txBox="1"/>
          <p:nvPr/>
        </p:nvSpPr>
        <p:spPr>
          <a:xfrm>
            <a:off x="2179445" y="3458210"/>
            <a:ext cx="1420495" cy="460375"/>
          </a:xfrm>
          <a:prstGeom prst="rect">
            <a:avLst/>
          </a:prstGeom>
          <a:noFill/>
        </p:spPr>
        <p:txBody>
          <a:bodyPr wrap="square" rtlCol="0">
            <a:spAutoFit/>
          </a:bodyPr>
          <a:lstStyle/>
          <a:p>
            <a:pPr algn="ctr"/>
            <a:r>
              <a:rPr lang="zh-CN" altLang="en-US" sz="2400" noProof="0" dirty="0" smtClean="0">
                <a:ln>
                  <a:noFill/>
                </a:ln>
                <a:effectLst/>
                <a:uLnTx/>
                <a:uFillTx/>
                <a:latin typeface="Arial" panose="020B0604020202020204" pitchFamily="34" charset="0"/>
                <a:ea typeface="微软雅黑" panose="020B0503020204020204" charset="-122"/>
                <a:cs typeface="+mn-ea"/>
                <a:sym typeface="Arial" panose="020B0604020202020204" pitchFamily="34" charset="0"/>
              </a:rPr>
              <a:t>方案综述</a:t>
            </a:r>
            <a:endParaRPr lang="zh-CN" altLang="en-US" sz="2400" noProof="0" dirty="0">
              <a:ln>
                <a:noFill/>
              </a:ln>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7" name="文本框 16"/>
          <p:cNvSpPr txBox="1"/>
          <p:nvPr/>
        </p:nvSpPr>
        <p:spPr>
          <a:xfrm>
            <a:off x="4387975" y="2283460"/>
            <a:ext cx="1515110" cy="1322070"/>
          </a:xfrm>
          <a:prstGeom prst="rect">
            <a:avLst/>
          </a:prstGeom>
          <a:noFill/>
        </p:spPr>
        <p:txBody>
          <a:bodyPr wrap="square" rtlCol="0">
            <a:spAutoFit/>
          </a:bodyPr>
          <a:lstStyle/>
          <a:p>
            <a:pPr algn="ctr"/>
            <a:r>
              <a:rPr lang="en-US" altLang="zh-CN" sz="8000" noProof="0" dirty="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02</a:t>
            </a:r>
            <a:endParaRPr kumimoji="0" lang="zh-CN" altLang="en-US" sz="8000" b="0" i="0" u="none" strike="noStrike" kern="1200" cap="none" spc="0" normalizeH="0" baseline="0" noProof="0" dirty="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8" name="文本框 17"/>
          <p:cNvSpPr txBox="1"/>
          <p:nvPr/>
        </p:nvSpPr>
        <p:spPr>
          <a:xfrm>
            <a:off x="4519420"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系统介绍</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1" name="文本框 20"/>
          <p:cNvSpPr txBox="1"/>
          <p:nvPr/>
        </p:nvSpPr>
        <p:spPr>
          <a:xfrm>
            <a:off x="6734935" y="2283460"/>
            <a:ext cx="1515110" cy="1322070"/>
          </a:xfrm>
          <a:prstGeom prst="rect">
            <a:avLst/>
          </a:prstGeom>
          <a:noFill/>
        </p:spPr>
        <p:txBody>
          <a:bodyPr wrap="square" rtlCol="0">
            <a:spAutoFit/>
          </a:bodyPr>
          <a:lstStyle/>
          <a:p>
            <a:pPr algn="ctr"/>
            <a:r>
              <a:rPr lang="en-US" altLang="zh-CN" sz="8000" dirty="0">
                <a:gradFill>
                  <a:gsLst>
                    <a:gs pos="0">
                      <a:schemeClr val="bg1">
                        <a:alpha val="0"/>
                      </a:schemeClr>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rPr>
              <a:t>03</a:t>
            </a:r>
            <a:endParaRPr lang="zh-CN" altLang="en-US" sz="8000" dirty="0">
              <a:gradFill>
                <a:gsLst>
                  <a:gs pos="0">
                    <a:schemeClr val="bg1">
                      <a:alpha val="0"/>
                    </a:schemeClr>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endParaRPr>
          </a:p>
        </p:txBody>
      </p:sp>
      <p:sp>
        <p:nvSpPr>
          <p:cNvPr id="22" name="文本框 21"/>
          <p:cNvSpPr txBox="1"/>
          <p:nvPr/>
        </p:nvSpPr>
        <p:spPr>
          <a:xfrm>
            <a:off x="6866380" y="3458210"/>
            <a:ext cx="1420495" cy="460375"/>
          </a:xfrm>
          <a:prstGeom prst="rect">
            <a:avLst/>
          </a:prstGeom>
          <a:noFill/>
        </p:spPr>
        <p:txBody>
          <a:bodyPr wrap="square" rtlCol="0">
            <a:spAutoFit/>
          </a:bodyPr>
          <a:lstStyle/>
          <a:p>
            <a:pPr algn="ctr"/>
            <a:r>
              <a:rPr lang="zh-CN" altLang="en-US" sz="2400" b="1" dirty="0">
                <a:solidFill>
                  <a:schemeClr val="bg1"/>
                </a:solidFill>
                <a:ea typeface="微软雅黑" panose="020B0503020204020204" charset="-122"/>
                <a:cs typeface="+mn-ea"/>
                <a:sym typeface="Arial" panose="020B0604020202020204" pitchFamily="34" charset="0"/>
              </a:rPr>
              <a:t>效果展示</a:t>
            </a:r>
          </a:p>
        </p:txBody>
      </p:sp>
    </p:spTree>
    <p:extLst>
      <p:ext uri="{BB962C8B-B14F-4D97-AF65-F5344CB8AC3E}">
        <p14:creationId xmlns:p14="http://schemas.microsoft.com/office/powerpoint/2010/main" val="136321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125663"/>
            <a:ext cx="12192000" cy="36766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lnSpc>
                <a:spcPct val="150000"/>
              </a:lnSpc>
              <a:spcBef>
                <a:spcPts val="0"/>
              </a:spcBef>
              <a:spcAft>
                <a:spcPts val="0"/>
              </a:spcAft>
              <a:defRPr/>
            </a:pPr>
            <a:r>
              <a:rPr lang="zh-CN" altLang="en-US" sz="2000" b="1" dirty="0">
                <a:solidFill>
                  <a:schemeClr val="bg1"/>
                </a:solidFill>
                <a:latin typeface="+mn-ea"/>
                <a:sym typeface="Arial" panose="020B0604020202020204" pitchFamily="34" charset="0"/>
              </a:rPr>
              <a:t>摆放凌乱</a:t>
            </a:r>
            <a:endParaRPr lang="en-US" altLang="zh-CN" sz="2000" b="1" dirty="0">
              <a:solidFill>
                <a:schemeClr val="bg1"/>
              </a:solidFill>
              <a:latin typeface="+mn-ea"/>
              <a:sym typeface="Arial" panose="020B0604020202020204" pitchFamily="34" charset="0"/>
            </a:endParaRPr>
          </a:p>
          <a:p>
            <a:pPr algn="r" eaLnBrk="1" fontAlgn="auto" hangingPunct="1">
              <a:lnSpc>
                <a:spcPct val="150000"/>
              </a:lnSpc>
              <a:spcBef>
                <a:spcPts val="0"/>
              </a:spcBef>
              <a:spcAft>
                <a:spcPts val="0"/>
              </a:spcAft>
              <a:defRPr/>
            </a:pPr>
            <a:r>
              <a:rPr lang="zh-CN" altLang="en-US" sz="2000" b="1" dirty="0">
                <a:solidFill>
                  <a:schemeClr val="bg1"/>
                </a:solidFill>
                <a:latin typeface="+mn-ea"/>
                <a:sym typeface="Arial" panose="020B0604020202020204" pitchFamily="34" charset="0"/>
              </a:rPr>
              <a:t>有锁管理</a:t>
            </a:r>
            <a:endParaRPr lang="en-US" altLang="zh-CN" sz="2000" b="1" dirty="0">
              <a:solidFill>
                <a:schemeClr val="bg1"/>
              </a:solidFill>
              <a:latin typeface="+mn-ea"/>
              <a:sym typeface="Arial" panose="020B0604020202020204" pitchFamily="34" charset="0"/>
            </a:endParaRPr>
          </a:p>
          <a:p>
            <a:pPr algn="r" eaLnBrk="1" fontAlgn="auto" hangingPunct="1">
              <a:lnSpc>
                <a:spcPct val="150000"/>
              </a:lnSpc>
              <a:spcBef>
                <a:spcPts val="0"/>
              </a:spcBef>
              <a:spcAft>
                <a:spcPts val="0"/>
              </a:spcAft>
              <a:defRPr/>
            </a:pPr>
            <a:r>
              <a:rPr lang="zh-CN" altLang="en-US" sz="2000" b="1" dirty="0">
                <a:solidFill>
                  <a:schemeClr val="bg1"/>
                </a:solidFill>
                <a:latin typeface="+mn-ea"/>
                <a:sym typeface="Arial" panose="020B0604020202020204" pitchFamily="34" charset="0"/>
              </a:rPr>
              <a:t>钥匙易丢</a:t>
            </a:r>
            <a:endParaRPr lang="en-US" altLang="zh-CN" sz="2000" b="1" dirty="0">
              <a:solidFill>
                <a:schemeClr val="bg1"/>
              </a:solidFill>
              <a:latin typeface="+mn-ea"/>
              <a:sym typeface="Arial" panose="020B0604020202020204" pitchFamily="34" charset="0"/>
            </a:endParaRPr>
          </a:p>
          <a:p>
            <a:pPr algn="r" eaLnBrk="1" fontAlgn="auto" hangingPunct="1">
              <a:lnSpc>
                <a:spcPct val="150000"/>
              </a:lnSpc>
              <a:spcBef>
                <a:spcPts val="0"/>
              </a:spcBef>
              <a:spcAft>
                <a:spcPts val="0"/>
              </a:spcAft>
              <a:defRPr/>
            </a:pPr>
            <a:r>
              <a:rPr lang="zh-CN" altLang="en-US" sz="2000" b="1" dirty="0">
                <a:solidFill>
                  <a:schemeClr val="bg1"/>
                </a:solidFill>
                <a:latin typeface="+mn-ea"/>
                <a:sym typeface="Arial" panose="020B0604020202020204" pitchFamily="34" charset="0"/>
              </a:rPr>
              <a:t>失物难寻</a:t>
            </a:r>
            <a:endParaRPr lang="en-US" altLang="zh-CN" sz="2000" b="1" dirty="0">
              <a:solidFill>
                <a:schemeClr val="bg1"/>
              </a:solidFill>
              <a:latin typeface="+mn-ea"/>
              <a:sym typeface="Arial" panose="020B0604020202020204" pitchFamily="34" charset="0"/>
            </a:endParaRPr>
          </a:p>
          <a:p>
            <a:pPr algn="r" eaLnBrk="1" fontAlgn="auto" hangingPunct="1">
              <a:lnSpc>
                <a:spcPct val="150000"/>
              </a:lnSpc>
              <a:spcBef>
                <a:spcPts val="0"/>
              </a:spcBef>
              <a:spcAft>
                <a:spcPts val="0"/>
              </a:spcAft>
              <a:defRPr/>
            </a:pPr>
            <a:r>
              <a:rPr lang="zh-CN" altLang="en-US" sz="2000" b="1" dirty="0">
                <a:solidFill>
                  <a:schemeClr val="bg1"/>
                </a:solidFill>
                <a:latin typeface="+mn-ea"/>
                <a:sym typeface="Arial" panose="020B0604020202020204" pitchFamily="34" charset="0"/>
              </a:rPr>
              <a:t>程序繁琐</a:t>
            </a:r>
            <a:endParaRPr lang="en-US" altLang="zh-CN" sz="2000" b="1" dirty="0">
              <a:solidFill>
                <a:schemeClr val="bg1"/>
              </a:solidFill>
              <a:latin typeface="+mn-ea"/>
              <a:sym typeface="Arial" panose="020B0604020202020204" pitchFamily="34" charset="0"/>
            </a:endParaRPr>
          </a:p>
          <a:p>
            <a:pPr algn="r" eaLnBrk="1" fontAlgn="auto" hangingPunct="1">
              <a:spcBef>
                <a:spcPts val="600"/>
              </a:spcBef>
              <a:spcAft>
                <a:spcPts val="0"/>
              </a:spcAft>
              <a:defRPr/>
            </a:pPr>
            <a:r>
              <a:rPr lang="zh-CN" altLang="en-US" sz="2000" b="1" dirty="0">
                <a:solidFill>
                  <a:schemeClr val="bg1"/>
                </a:solidFill>
                <a:latin typeface="+mn-ea"/>
                <a:sym typeface="Arial" panose="020B0604020202020204" pitchFamily="34" charset="0"/>
              </a:rPr>
              <a:t>管理不便</a:t>
            </a:r>
            <a:endParaRPr lang="en-US" altLang="zh-CN" sz="2000" b="1" dirty="0">
              <a:solidFill>
                <a:schemeClr val="bg1"/>
              </a:solidFill>
              <a:latin typeface="+mn-ea"/>
              <a:sym typeface="Arial" panose="020B0604020202020204" pitchFamily="34" charset="0"/>
            </a:endParaRPr>
          </a:p>
          <a:p>
            <a:pPr algn="r" eaLnBrk="1" fontAlgn="auto" hangingPunct="1">
              <a:spcBef>
                <a:spcPts val="0"/>
              </a:spcBef>
              <a:spcAft>
                <a:spcPts val="0"/>
              </a:spcAft>
              <a:defRPr/>
            </a:pPr>
            <a:r>
              <a:rPr lang="en-US" altLang="zh-CN" sz="2000" b="1" dirty="0">
                <a:solidFill>
                  <a:schemeClr val="bg1"/>
                </a:solidFill>
                <a:latin typeface="+mn-ea"/>
                <a:sym typeface="Arial" panose="020B0604020202020204" pitchFamily="34" charset="0"/>
              </a:rPr>
              <a:t>……</a:t>
            </a:r>
          </a:p>
        </p:txBody>
      </p:sp>
      <p:pic>
        <p:nvPicPr>
          <p:cNvPr id="6758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2127250"/>
            <a:ext cx="25654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27250"/>
            <a:ext cx="25654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2125663"/>
            <a:ext cx="257016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6538" y="2125663"/>
            <a:ext cx="262572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效果展示</a:t>
            </a:r>
            <a:r>
              <a:rPr lang="en-US" altLang="zh-CN" dirty="0"/>
              <a:t>|</a:t>
            </a:r>
            <a:r>
              <a:rPr lang="zh-CN" altLang="en-US" sz="2000" dirty="0" smtClean="0"/>
              <a:t>使用前</a:t>
            </a:r>
            <a:r>
              <a:rPr lang="zh-CN" altLang="en-US" dirty="0" smtClean="0"/>
              <a:t/>
            </a:r>
            <a:br>
              <a:rPr lang="zh-CN" altLang="en-US" dirty="0" smtClean="0"/>
            </a:br>
            <a:endParaRPr lang="zh-CN" altLang="en-US" dirty="0"/>
          </a:p>
        </p:txBody>
      </p:sp>
    </p:spTree>
  </p:cSld>
  <p:clrMapOvr>
    <a:masterClrMapping/>
  </p:clrMapOvr>
  <p:transition spd="slow">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354263"/>
            <a:ext cx="12192000" cy="42703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lnSpc>
                <a:spcPct val="150000"/>
              </a:lnSpc>
              <a:spcBef>
                <a:spcPts val="0"/>
              </a:spcBef>
              <a:spcAft>
                <a:spcPts val="0"/>
              </a:spcAft>
              <a:defRPr/>
            </a:pPr>
            <a:r>
              <a:rPr lang="zh-CN" altLang="en-US" sz="2000" b="1" dirty="0">
                <a:latin typeface="+mn-ea"/>
                <a:sym typeface="Arial" panose="020B0604020202020204" pitchFamily="34" charset="0"/>
              </a:rPr>
              <a:t>电子锁</a:t>
            </a:r>
          </a:p>
          <a:p>
            <a:pPr algn="r" eaLnBrk="1" fontAlgn="auto" hangingPunct="1">
              <a:lnSpc>
                <a:spcPct val="150000"/>
              </a:lnSpc>
              <a:spcBef>
                <a:spcPts val="0"/>
              </a:spcBef>
              <a:spcAft>
                <a:spcPts val="0"/>
              </a:spcAft>
              <a:defRPr/>
            </a:pPr>
            <a:r>
              <a:rPr lang="zh-CN" altLang="en-US" sz="2000" b="1" dirty="0">
                <a:latin typeface="+mn-ea"/>
                <a:sym typeface="Arial" panose="020B0604020202020204" pitchFamily="34" charset="0"/>
              </a:rPr>
              <a:t>一体化管理</a:t>
            </a:r>
          </a:p>
          <a:p>
            <a:pPr algn="r" eaLnBrk="1" fontAlgn="auto" hangingPunct="1">
              <a:lnSpc>
                <a:spcPct val="150000"/>
              </a:lnSpc>
              <a:spcBef>
                <a:spcPts val="0"/>
              </a:spcBef>
              <a:spcAft>
                <a:spcPts val="0"/>
              </a:spcAft>
              <a:defRPr/>
            </a:pPr>
            <a:r>
              <a:rPr lang="zh-CN" altLang="en-US" sz="2000" b="1" dirty="0">
                <a:latin typeface="+mn-ea"/>
                <a:sym typeface="Arial" panose="020B0604020202020204" pitchFamily="34" charset="0"/>
              </a:rPr>
              <a:t>实时监控</a:t>
            </a:r>
          </a:p>
          <a:p>
            <a:pPr algn="r" eaLnBrk="1" fontAlgn="auto" hangingPunct="1">
              <a:lnSpc>
                <a:spcPct val="150000"/>
              </a:lnSpc>
              <a:spcBef>
                <a:spcPts val="0"/>
              </a:spcBef>
              <a:spcAft>
                <a:spcPts val="0"/>
              </a:spcAft>
              <a:defRPr/>
            </a:pPr>
            <a:r>
              <a:rPr lang="zh-CN" altLang="en-US" sz="2000" b="1" dirty="0">
                <a:latin typeface="+mn-ea"/>
                <a:sym typeface="Arial" panose="020B0604020202020204" pitchFamily="34" charset="0"/>
              </a:rPr>
              <a:t>操作简便</a:t>
            </a:r>
          </a:p>
          <a:p>
            <a:pPr algn="r" eaLnBrk="1" fontAlgn="auto" hangingPunct="1">
              <a:lnSpc>
                <a:spcPct val="150000"/>
              </a:lnSpc>
              <a:spcBef>
                <a:spcPts val="0"/>
              </a:spcBef>
              <a:spcAft>
                <a:spcPts val="0"/>
              </a:spcAft>
              <a:defRPr/>
            </a:pPr>
            <a:r>
              <a:rPr lang="zh-CN" altLang="en-US" sz="2000" b="1" dirty="0">
                <a:latin typeface="+mn-ea"/>
                <a:sym typeface="Arial" panose="020B0604020202020204" pitchFamily="34" charset="0"/>
              </a:rPr>
              <a:t>统计数据</a:t>
            </a:r>
          </a:p>
          <a:p>
            <a:pPr algn="r" eaLnBrk="1" fontAlgn="auto" hangingPunct="1">
              <a:lnSpc>
                <a:spcPct val="150000"/>
              </a:lnSpc>
              <a:spcBef>
                <a:spcPts val="0"/>
              </a:spcBef>
              <a:spcAft>
                <a:spcPts val="0"/>
              </a:spcAft>
              <a:defRPr/>
            </a:pPr>
            <a:r>
              <a:rPr lang="zh-CN" altLang="en-US" sz="2000" b="1" dirty="0">
                <a:latin typeface="+mn-ea"/>
                <a:sym typeface="Arial" panose="020B0604020202020204" pitchFamily="34" charset="0"/>
              </a:rPr>
              <a:t>无需人工</a:t>
            </a:r>
          </a:p>
          <a:p>
            <a:pPr algn="r" eaLnBrk="1" fontAlgn="auto" hangingPunct="1">
              <a:lnSpc>
                <a:spcPct val="150000"/>
              </a:lnSpc>
              <a:spcBef>
                <a:spcPts val="0"/>
              </a:spcBef>
              <a:spcAft>
                <a:spcPts val="0"/>
              </a:spcAft>
              <a:defRPr/>
            </a:pPr>
            <a:r>
              <a:rPr lang="en-US" altLang="zh-CN" sz="2000" b="1" dirty="0">
                <a:latin typeface="+mn-ea"/>
                <a:sym typeface="Arial" panose="020B0604020202020204" pitchFamily="34" charset="0"/>
              </a:rPr>
              <a:t>……</a:t>
            </a:r>
          </a:p>
          <a:p>
            <a:pPr algn="r" eaLnBrk="1" fontAlgn="auto" hangingPunct="1">
              <a:lnSpc>
                <a:spcPct val="150000"/>
              </a:lnSpc>
              <a:spcBef>
                <a:spcPts val="0"/>
              </a:spcBef>
              <a:spcAft>
                <a:spcPts val="0"/>
              </a:spcAft>
              <a:defRPr/>
            </a:pPr>
            <a:endParaRPr lang="en-US" altLang="zh-CN" sz="2000" b="1" dirty="0">
              <a:latin typeface="+mn-ea"/>
              <a:sym typeface="Arial" panose="020B0604020202020204" pitchFamily="34" charset="0"/>
            </a:endParaRPr>
          </a:p>
        </p:txBody>
      </p:sp>
      <p:pic>
        <p:nvPicPr>
          <p:cNvPr id="6963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52675"/>
            <a:ext cx="21605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图片 9"/>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354263"/>
            <a:ext cx="2160587"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2354263"/>
            <a:ext cx="539432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效果展示</a:t>
            </a:r>
            <a:r>
              <a:rPr lang="en-US" altLang="zh-CN" dirty="0"/>
              <a:t>|</a:t>
            </a:r>
            <a:r>
              <a:rPr lang="zh-CN" altLang="en-US" sz="2000" dirty="0" smtClean="0"/>
              <a:t>使用后</a:t>
            </a:r>
            <a:r>
              <a:rPr lang="zh-CN" altLang="en-US" dirty="0" smtClean="0"/>
              <a:t/>
            </a:r>
            <a:br>
              <a:rPr lang="zh-CN" altLang="en-US" dirty="0" smtClean="0"/>
            </a:br>
            <a:endParaRPr lang="zh-CN" altLang="en-US" dirty="0"/>
          </a:p>
        </p:txBody>
      </p:sp>
    </p:spTree>
  </p:cSld>
  <p:clrMapOvr>
    <a:masterClrMapping/>
  </p:clrMapOvr>
  <p:transition spd="slow">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9"/>
          <p:cNvGraphicFramePr>
            <a:graphicFrameLocks noChangeAspect="1"/>
          </p:cNvGraphicFramePr>
          <p:nvPr>
            <p:extLst>
              <p:ext uri="{D42A27DB-BD31-4B8C-83A1-F6EECF244321}">
                <p14:modId xmlns:p14="http://schemas.microsoft.com/office/powerpoint/2010/main" val="3614672696"/>
              </p:ext>
            </p:extLst>
          </p:nvPr>
        </p:nvGraphicFramePr>
        <p:xfrm>
          <a:off x="803275" y="1062038"/>
          <a:ext cx="10863262" cy="5226250"/>
        </p:xfrm>
        <a:graphic>
          <a:graphicData uri="http://schemas.openxmlformats.org/presentationml/2006/ole">
            <mc:AlternateContent xmlns:mc="http://schemas.openxmlformats.org/markup-compatibility/2006">
              <mc:Choice xmlns:v="urn:schemas-microsoft-com:vml" Requires="v">
                <p:oleObj spid="_x0000_s71694" r:id="rId4" imgW="11388502" imgH="6668552" progId="">
                  <p:embed/>
                </p:oleObj>
              </mc:Choice>
              <mc:Fallback>
                <p:oleObj r:id="rId4" imgW="11388502" imgH="6668552" progId="">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9991" t="6488" r="4503" b="18176"/>
                      <a:stretch>
                        <a:fillRect/>
                      </a:stretch>
                    </p:blipFill>
                    <p:spPr bwMode="auto">
                      <a:xfrm>
                        <a:off x="803275" y="1062038"/>
                        <a:ext cx="10863262" cy="5226250"/>
                      </a:xfrm>
                      <a:prstGeom prst="rect">
                        <a:avLst/>
                      </a:prstGeom>
                      <a:noFill/>
                      <a:ln w="38100">
                        <a:solidFill>
                          <a:srgbClr val="F79646"/>
                        </a:solidFill>
                        <a:miter lim="800000"/>
                        <a:headEnd/>
                        <a:tailEnd/>
                      </a:ln>
                      <a:extLst/>
                    </p:spPr>
                  </p:pic>
                </p:oleObj>
              </mc:Fallback>
            </mc:AlternateContent>
          </a:graphicData>
        </a:graphic>
      </p:graphicFrame>
      <p:sp>
        <p:nvSpPr>
          <p:cNvPr id="2" name="标题 1"/>
          <p:cNvSpPr>
            <a:spLocks noGrp="1"/>
          </p:cNvSpPr>
          <p:nvPr>
            <p:ph type="title"/>
          </p:nvPr>
        </p:nvSpPr>
        <p:spPr/>
        <p:txBody>
          <a:bodyPr/>
          <a:lstStyle/>
          <a:p>
            <a:pPr>
              <a:defRPr/>
            </a:pPr>
            <a:r>
              <a:rPr lang="zh-CN" altLang="en-US" dirty="0" smtClean="0"/>
              <a:t>手术室行为管理系统</a:t>
            </a:r>
            <a:r>
              <a:rPr lang="en-US" altLang="zh-CN" dirty="0" smtClean="0"/>
              <a:t>|</a:t>
            </a:r>
            <a:r>
              <a:rPr lang="zh-CN" altLang="en-US" sz="2000" dirty="0" smtClean="0"/>
              <a:t>摆放平面图设计</a:t>
            </a:r>
            <a:br>
              <a:rPr lang="zh-CN" altLang="en-US" sz="2000" dirty="0" smtClean="0"/>
            </a:br>
            <a:endParaRPr lang="zh-CN" altLang="en-US" dirty="0"/>
          </a:p>
        </p:txBody>
      </p:sp>
    </p:spTree>
  </p:cSld>
  <p:clrMapOvr>
    <a:masterClrMapping/>
  </p:clrMapOvr>
  <p:transition spd="slow">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69963"/>
            <a:ext cx="7104063"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4808538" y="1230313"/>
            <a:ext cx="2236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3200"/>
              <a:t>手术准备室</a:t>
            </a: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973138"/>
            <a:ext cx="8753475"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a:spLocks noChangeArrowheads="1"/>
          </p:cNvSpPr>
          <p:nvPr/>
        </p:nvSpPr>
        <p:spPr bwMode="auto">
          <a:xfrm>
            <a:off x="7799388" y="5540375"/>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3200">
                <a:solidFill>
                  <a:schemeClr val="bg1"/>
                </a:solidFill>
              </a:rPr>
              <a:t>男更衣室</a:t>
            </a: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965200"/>
            <a:ext cx="97948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a:spLocks noChangeArrowheads="1"/>
          </p:cNvSpPr>
          <p:nvPr/>
        </p:nvSpPr>
        <p:spPr bwMode="auto">
          <a:xfrm>
            <a:off x="10026650" y="5953125"/>
            <a:ext cx="182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3200">
                <a:solidFill>
                  <a:schemeClr val="bg1"/>
                </a:solidFill>
              </a:rPr>
              <a:t>女更衣室</a:t>
            </a:r>
          </a:p>
        </p:txBody>
      </p:sp>
      <p:sp>
        <p:nvSpPr>
          <p:cNvPr id="4" name="标题 3"/>
          <p:cNvSpPr>
            <a:spLocks noGrp="1"/>
          </p:cNvSpPr>
          <p:nvPr>
            <p:ph type="title"/>
          </p:nvPr>
        </p:nvSpPr>
        <p:spPr/>
        <p:txBody>
          <a:bodyPr/>
          <a:lstStyle/>
          <a:p>
            <a:pPr>
              <a:defRPr/>
            </a:pPr>
            <a:r>
              <a:rPr lang="zh-CN" altLang="en-US" dirty="0" smtClean="0"/>
              <a:t>手术室行为管理系统</a:t>
            </a:r>
            <a:r>
              <a:rPr lang="en-US" altLang="zh-CN" dirty="0" smtClean="0"/>
              <a:t>|</a:t>
            </a:r>
            <a:r>
              <a:rPr lang="zh-CN" altLang="en-US" sz="2000" dirty="0" smtClean="0"/>
              <a:t>摆放</a:t>
            </a:r>
            <a:r>
              <a:rPr lang="en-US" altLang="zh-CN" sz="2000" dirty="0" smtClean="0"/>
              <a:t>3D</a:t>
            </a:r>
            <a:r>
              <a:rPr lang="zh-CN" altLang="en-US" sz="2000" dirty="0" smtClean="0"/>
              <a:t>图设计</a:t>
            </a:r>
            <a:r>
              <a:rPr lang="zh-CN" altLang="en-US" dirty="0" smtClean="0"/>
              <a:t/>
            </a:r>
            <a:br>
              <a:rPr lang="zh-CN" altLang="en-US" dirty="0" smtClean="0"/>
            </a:br>
            <a:endParaRPr lang="zh-CN" altLang="en-US"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a:grpSpLocks/>
          </p:cNvGrpSpPr>
          <p:nvPr/>
        </p:nvGrpSpPr>
        <p:grpSpPr bwMode="auto">
          <a:xfrm>
            <a:off x="1109663" y="3838575"/>
            <a:ext cx="4033837" cy="1685925"/>
            <a:chOff x="1109663" y="3838575"/>
            <a:chExt cx="4033837" cy="1685925"/>
          </a:xfrm>
        </p:grpSpPr>
        <p:sp>
          <p:nvSpPr>
            <p:cNvPr id="4" name="Shape 2014"/>
            <p:cNvSpPr/>
            <p:nvPr/>
          </p:nvSpPr>
          <p:spPr>
            <a:xfrm>
              <a:off x="1582738" y="3838575"/>
              <a:ext cx="3560762" cy="1685925"/>
            </a:xfrm>
            <a:prstGeom prst="roundRect">
              <a:avLst>
                <a:gd name="adj" fmla="val 6918"/>
              </a:avLst>
            </a:prstGeom>
            <a:noFill/>
            <a:ln w="19050">
              <a:solidFill>
                <a:srgbClr val="A6AAA9"/>
              </a:solidFill>
              <a:miter lim="400000"/>
            </a:ln>
          </p:spPr>
          <p:txBody>
            <a:bodyPr lIns="19051" tIns="19051" rIns="19051" bIns="19051" anchor="ctr"/>
            <a:lstStyle/>
            <a:p>
              <a:pPr>
                <a:defRPr/>
              </a:pPr>
              <a:endParaRPr sz="1733"/>
            </a:p>
          </p:txBody>
        </p:sp>
        <p:sp>
          <p:nvSpPr>
            <p:cNvPr id="15384" name="Shape 2023"/>
            <p:cNvSpPr>
              <a:spLocks noChangeArrowheads="1"/>
            </p:cNvSpPr>
            <p:nvPr/>
          </p:nvSpPr>
          <p:spPr bwMode="auto">
            <a:xfrm>
              <a:off x="2330450" y="4405313"/>
              <a:ext cx="23209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spcBef>
                  <a:spcPts val="300"/>
                </a:spcBef>
                <a:buFont typeface="Wingdings" panose="05000000000000000000" pitchFamily="2" charset="2"/>
                <a:buChar char="l"/>
              </a:pPr>
              <a:r>
                <a:rPr lang="zh-CN" altLang="en-US">
                  <a:latin typeface="微软雅黑" panose="020B0503020204020204" pitchFamily="34" charset="-122"/>
                </a:rPr>
                <a:t>长期占柜；</a:t>
              </a:r>
              <a:endParaRPr lang="en-US" altLang="zh-CN">
                <a:latin typeface="微软雅黑" panose="020B0503020204020204" pitchFamily="34" charset="-122"/>
              </a:endParaRPr>
            </a:p>
            <a:p>
              <a:pPr algn="just">
                <a:spcBef>
                  <a:spcPts val="300"/>
                </a:spcBef>
                <a:buFont typeface="Wingdings" panose="05000000000000000000" pitchFamily="2" charset="2"/>
                <a:buChar char="l"/>
              </a:pPr>
              <a:r>
                <a:rPr lang="zh-CN" altLang="en-US">
                  <a:latin typeface="微软雅黑" panose="020B0503020204020204" pitchFamily="34" charset="-122"/>
                </a:rPr>
                <a:t>钥匙丢失。</a:t>
              </a:r>
              <a:endParaRPr lang="en-US" altLang="zh-CN">
                <a:latin typeface="微软雅黑" panose="020B0503020204020204" pitchFamily="34" charset="-122"/>
              </a:endParaRPr>
            </a:p>
          </p:txBody>
        </p:sp>
        <p:sp>
          <p:nvSpPr>
            <p:cNvPr id="10" name="Shape 2024"/>
            <p:cNvSpPr/>
            <p:nvPr/>
          </p:nvSpPr>
          <p:spPr>
            <a:xfrm>
              <a:off x="2322513" y="4014788"/>
              <a:ext cx="2044700" cy="401637"/>
            </a:xfrm>
            <a:prstGeom prst="rect">
              <a:avLst/>
            </a:prstGeom>
            <a:ln w="12700">
              <a:miter lim="400000"/>
            </a:ln>
          </p:spPr>
          <p:txBody>
            <a:bodyPr lIns="0" tIns="0" rIns="0" bIns="0" anchor="ctr"/>
            <a:lstStyle/>
            <a:p>
              <a:pPr>
                <a:lnSpc>
                  <a:spcPct val="120000"/>
                </a:lnSpc>
                <a:defRPr/>
              </a:pPr>
              <a:r>
                <a:rPr lang="zh-CN" altLang="en-US" sz="2000" b="1" dirty="0">
                  <a:solidFill>
                    <a:schemeClr val="tx1">
                      <a:lumMod val="75000"/>
                      <a:lumOff val="25000"/>
                    </a:schemeClr>
                  </a:solidFill>
                  <a:latin typeface="微软雅黑" panose="020B0503020204020204" pitchFamily="34" charset="-122"/>
                </a:rPr>
                <a:t>设备整体利用率低</a:t>
              </a:r>
            </a:p>
          </p:txBody>
        </p:sp>
        <p:sp>
          <p:nvSpPr>
            <p:cNvPr id="19" name="Shape 2032"/>
            <p:cNvSpPr/>
            <p:nvPr/>
          </p:nvSpPr>
          <p:spPr bwMode="auto">
            <a:xfrm>
              <a:off x="1109663" y="4206875"/>
              <a:ext cx="950912" cy="9493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79C89"/>
            </a:solidFill>
            <a:ln w="12700" cap="flat">
              <a:noFill/>
              <a:miter lim="400000"/>
            </a:ln>
            <a:effectLst/>
          </p:spPr>
          <p:txBody>
            <a:bodyPr lIns="33867" tIns="33867" rIns="33867" bIns="33867" anchor="ctr"/>
            <a:lstStyle/>
            <a:p>
              <a:pPr>
                <a:defRPr/>
              </a:pPr>
              <a:endParaRPr sz="1733"/>
            </a:p>
          </p:txBody>
        </p:sp>
        <p:sp>
          <p:nvSpPr>
            <p:cNvPr id="20" name="Shape 2033"/>
            <p:cNvSpPr/>
            <p:nvPr/>
          </p:nvSpPr>
          <p:spPr bwMode="auto">
            <a:xfrm rot="10800000" flipH="1">
              <a:off x="1384300" y="4505325"/>
              <a:ext cx="401638" cy="35242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lIns="0" tIns="0" rIns="0" bIns="0"/>
            <a:lstStyle/>
            <a:p>
              <a:pPr>
                <a:defRPr/>
              </a:pPr>
              <a:endParaRPr sz="1733"/>
            </a:p>
          </p:txBody>
        </p:sp>
      </p:grpSp>
      <p:grpSp>
        <p:nvGrpSpPr>
          <p:cNvPr id="24" name="组合 23"/>
          <p:cNvGrpSpPr>
            <a:grpSpLocks/>
          </p:cNvGrpSpPr>
          <p:nvPr/>
        </p:nvGrpSpPr>
        <p:grpSpPr bwMode="auto">
          <a:xfrm>
            <a:off x="1108075" y="1908175"/>
            <a:ext cx="4035425" cy="1687513"/>
            <a:chOff x="1108075" y="1908175"/>
            <a:chExt cx="4035425" cy="1687513"/>
          </a:xfrm>
        </p:grpSpPr>
        <p:sp>
          <p:nvSpPr>
            <p:cNvPr id="5" name="Shape 2015"/>
            <p:cNvSpPr/>
            <p:nvPr/>
          </p:nvSpPr>
          <p:spPr>
            <a:xfrm>
              <a:off x="1582738" y="1908175"/>
              <a:ext cx="3560762" cy="1687513"/>
            </a:xfrm>
            <a:prstGeom prst="roundRect">
              <a:avLst>
                <a:gd name="adj" fmla="val 6918"/>
              </a:avLst>
            </a:prstGeom>
            <a:noFill/>
            <a:ln w="19050">
              <a:solidFill>
                <a:srgbClr val="A6AAA9"/>
              </a:solidFill>
              <a:miter lim="400000"/>
            </a:ln>
          </p:spPr>
          <p:txBody>
            <a:bodyPr lIns="19051" tIns="19051" rIns="19051" bIns="19051" anchor="ctr"/>
            <a:lstStyle/>
            <a:p>
              <a:pPr>
                <a:defRPr/>
              </a:pPr>
              <a:endParaRPr sz="1733"/>
            </a:p>
          </p:txBody>
        </p:sp>
        <p:sp>
          <p:nvSpPr>
            <p:cNvPr id="15379" name="Shape 2021"/>
            <p:cNvSpPr>
              <a:spLocks noChangeArrowheads="1"/>
            </p:cNvSpPr>
            <p:nvPr/>
          </p:nvSpPr>
          <p:spPr bwMode="auto">
            <a:xfrm>
              <a:off x="2330450" y="2468563"/>
              <a:ext cx="23209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spcBef>
                  <a:spcPts val="300"/>
                </a:spcBef>
                <a:buFont typeface="Wingdings" panose="05000000000000000000" pitchFamily="2" charset="2"/>
                <a:buChar char="l"/>
              </a:pPr>
              <a:r>
                <a:rPr lang="zh-CN" altLang="en-US">
                  <a:latin typeface="微软雅黑" panose="020B0503020204020204" pitchFamily="34" charset="-122"/>
                </a:rPr>
                <a:t>发放人为参与；</a:t>
              </a:r>
              <a:endParaRPr lang="en-US" altLang="zh-CN">
                <a:latin typeface="微软雅黑" panose="020B0503020204020204" pitchFamily="34" charset="-122"/>
              </a:endParaRPr>
            </a:p>
            <a:p>
              <a:pPr algn="just">
                <a:spcBef>
                  <a:spcPts val="300"/>
                </a:spcBef>
                <a:buFont typeface="Wingdings" panose="05000000000000000000" pitchFamily="2" charset="2"/>
                <a:buChar char="l"/>
              </a:pPr>
              <a:r>
                <a:rPr lang="zh-CN" altLang="en-US">
                  <a:latin typeface="微软雅黑" panose="020B0503020204020204" pitchFamily="34" charset="-122"/>
                </a:rPr>
                <a:t>回收存在丢失；</a:t>
              </a:r>
              <a:endParaRPr lang="en-US" altLang="zh-CN">
                <a:latin typeface="微软雅黑" panose="020B0503020204020204" pitchFamily="34" charset="-122"/>
              </a:endParaRPr>
            </a:p>
            <a:p>
              <a:pPr algn="just">
                <a:spcBef>
                  <a:spcPts val="300"/>
                </a:spcBef>
                <a:buFont typeface="Wingdings" panose="05000000000000000000" pitchFamily="2" charset="2"/>
                <a:buChar char="l"/>
              </a:pPr>
              <a:r>
                <a:rPr lang="zh-CN" altLang="en-US">
                  <a:latin typeface="微软雅黑" panose="020B0503020204020204" pitchFamily="34" charset="-122"/>
                </a:rPr>
                <a:t>归还不及时。</a:t>
              </a:r>
              <a:endParaRPr lang="en-US" altLang="zh-CN">
                <a:latin typeface="微软雅黑" panose="020B0503020204020204" pitchFamily="34" charset="-122"/>
              </a:endParaRPr>
            </a:p>
          </p:txBody>
        </p:sp>
        <p:sp>
          <p:nvSpPr>
            <p:cNvPr id="8" name="Shape 2022"/>
            <p:cNvSpPr/>
            <p:nvPr/>
          </p:nvSpPr>
          <p:spPr>
            <a:xfrm>
              <a:off x="2322513" y="2051050"/>
              <a:ext cx="1868487" cy="401638"/>
            </a:xfrm>
            <a:prstGeom prst="rect">
              <a:avLst/>
            </a:prstGeom>
            <a:ln w="12700">
              <a:miter lim="400000"/>
            </a:ln>
          </p:spPr>
          <p:txBody>
            <a:bodyPr lIns="0" tIns="0" rIns="0" bIns="0" anchor="ctr"/>
            <a:lstStyle>
              <a:lvl1pPr algn="l">
                <a:lnSpc>
                  <a:spcPct val="120000"/>
                </a:lnSpc>
                <a:defRPr sz="3500">
                  <a:solidFill>
                    <a:srgbClr val="53585F"/>
                  </a:solidFill>
                </a:defRPr>
              </a:lvl1pPr>
            </a:lstStyle>
            <a:p>
              <a:pPr>
                <a:defRPr/>
              </a:pPr>
              <a:r>
                <a:rPr lang="zh-CN" altLang="en-US" sz="2000" b="1" dirty="0" smtClean="0">
                  <a:solidFill>
                    <a:schemeClr val="tx1">
                      <a:lumMod val="75000"/>
                      <a:lumOff val="25000"/>
                    </a:schemeClr>
                  </a:solidFill>
                  <a:latin typeface="微软雅黑" panose="020B0503020204020204" pitchFamily="34" charset="-122"/>
                </a:rPr>
                <a:t>衣物管理不严谨</a:t>
              </a:r>
              <a:endParaRPr lang="zh-CN" altLang="en-US" sz="2000" b="1" dirty="0">
                <a:solidFill>
                  <a:schemeClr val="tx1">
                    <a:lumMod val="75000"/>
                    <a:lumOff val="25000"/>
                  </a:schemeClr>
                </a:solidFill>
                <a:latin typeface="微软雅黑" panose="020B0503020204020204" pitchFamily="34" charset="-122"/>
              </a:endParaRPr>
            </a:p>
          </p:txBody>
        </p:sp>
        <p:sp>
          <p:nvSpPr>
            <p:cNvPr id="16" name="Shape 2029"/>
            <p:cNvSpPr/>
            <p:nvPr/>
          </p:nvSpPr>
          <p:spPr bwMode="auto">
            <a:xfrm>
              <a:off x="1108075" y="2273300"/>
              <a:ext cx="954088" cy="955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79C89"/>
            </a:solidFill>
            <a:ln w="12700" cap="flat">
              <a:noFill/>
              <a:miter lim="400000"/>
            </a:ln>
            <a:effectLst/>
          </p:spPr>
          <p:txBody>
            <a:bodyPr lIns="33867" tIns="33867" rIns="33867" bIns="33867" anchor="ctr"/>
            <a:lstStyle/>
            <a:p>
              <a:pPr>
                <a:defRPr/>
              </a:pPr>
              <a:endParaRPr sz="1733"/>
            </a:p>
          </p:txBody>
        </p:sp>
        <p:sp>
          <p:nvSpPr>
            <p:cNvPr id="28" name="Shape 2036"/>
            <p:cNvSpPr/>
            <p:nvPr/>
          </p:nvSpPr>
          <p:spPr bwMode="auto">
            <a:xfrm>
              <a:off x="1381125" y="2552700"/>
              <a:ext cx="401638" cy="428625"/>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lIns="0" tIns="0" rIns="0" bIns="0" anchor="ctr"/>
            <a:lstStyle/>
            <a:p>
              <a:pPr>
                <a:defRPr/>
              </a:pPr>
              <a:endParaRPr sz="1733"/>
            </a:p>
          </p:txBody>
        </p:sp>
      </p:grpSp>
      <p:grpSp>
        <p:nvGrpSpPr>
          <p:cNvPr id="22" name="组合 21"/>
          <p:cNvGrpSpPr>
            <a:grpSpLocks/>
          </p:cNvGrpSpPr>
          <p:nvPr/>
        </p:nvGrpSpPr>
        <p:grpSpPr bwMode="auto">
          <a:xfrm>
            <a:off x="7054850" y="1908175"/>
            <a:ext cx="4032250" cy="1687513"/>
            <a:chOff x="7054850" y="1908175"/>
            <a:chExt cx="4032250" cy="1687513"/>
          </a:xfrm>
        </p:grpSpPr>
        <p:sp>
          <p:nvSpPr>
            <p:cNvPr id="2" name="Shape 2012"/>
            <p:cNvSpPr/>
            <p:nvPr/>
          </p:nvSpPr>
          <p:spPr>
            <a:xfrm>
              <a:off x="7054850" y="1908175"/>
              <a:ext cx="3562350" cy="1687513"/>
            </a:xfrm>
            <a:prstGeom prst="roundRect">
              <a:avLst>
                <a:gd name="adj" fmla="val 6918"/>
              </a:avLst>
            </a:prstGeom>
            <a:noFill/>
            <a:ln w="19050">
              <a:solidFill>
                <a:srgbClr val="A6AAA9"/>
              </a:solidFill>
              <a:miter lim="400000"/>
            </a:ln>
          </p:spPr>
          <p:txBody>
            <a:bodyPr lIns="19051" tIns="19051" rIns="19051" bIns="19051" anchor="ctr"/>
            <a:lstStyle/>
            <a:p>
              <a:pPr>
                <a:defRPr/>
              </a:pPr>
              <a:endParaRPr sz="1733"/>
            </a:p>
          </p:txBody>
        </p:sp>
        <p:sp>
          <p:nvSpPr>
            <p:cNvPr id="11" name="Shape 2025"/>
            <p:cNvSpPr/>
            <p:nvPr/>
          </p:nvSpPr>
          <p:spPr>
            <a:xfrm>
              <a:off x="7539038" y="2468563"/>
              <a:ext cx="2676525" cy="661987"/>
            </a:xfrm>
            <a:prstGeom prst="rect">
              <a:avLst/>
            </a:prstGeom>
            <a:ln w="12700">
              <a:miter lim="400000"/>
            </a:ln>
          </p:spPr>
          <p:txBody>
            <a:bodyPr lIns="0" tIns="0" rIns="0" bIns="0"/>
            <a:lstStyle/>
            <a:p>
              <a:pPr marL="285750" indent="-285750" algn="just">
                <a:spcBef>
                  <a:spcPts val="300"/>
                </a:spcBef>
                <a:buFont typeface="Wingdings" panose="05000000000000000000" pitchFamily="2" charset="2"/>
                <a:buChar char="l"/>
                <a:defRPr/>
              </a:pPr>
              <a:r>
                <a:rPr lang="zh-CN" altLang="en-US" dirty="0">
                  <a:latin typeface="微软雅黑" panose="020B0503020204020204" pitchFamily="34" charset="-122"/>
                </a:rPr>
                <a:t>进出手术室随意；</a:t>
              </a:r>
              <a:endParaRPr lang="en-US" altLang="zh-CN" dirty="0">
                <a:latin typeface="微软雅黑" panose="020B0503020204020204" pitchFamily="34" charset="-122"/>
              </a:endParaRPr>
            </a:p>
            <a:p>
              <a:pPr marL="285750" indent="-285750" algn="just">
                <a:spcBef>
                  <a:spcPts val="300"/>
                </a:spcBef>
                <a:buFont typeface="Wingdings" panose="05000000000000000000" pitchFamily="2" charset="2"/>
                <a:buChar char="l"/>
                <a:defRPr/>
              </a:pPr>
              <a:r>
                <a:rPr lang="zh-CN" altLang="en-US" dirty="0">
                  <a:latin typeface="微软雅黑" panose="020B0503020204020204" pitchFamily="34" charset="-122"/>
                </a:rPr>
                <a:t>外来人员管理不鉴权</a:t>
              </a:r>
              <a:r>
                <a:rPr lang="zh-CN" altLang="en-US" dirty="0">
                  <a:latin typeface="+mj-ea"/>
                  <a:ea typeface="+mj-ea"/>
                </a:rPr>
                <a:t>。</a:t>
              </a:r>
              <a:endParaRPr lang="en-US" altLang="zh-CN" dirty="0">
                <a:latin typeface="+mj-ea"/>
                <a:ea typeface="+mj-ea"/>
              </a:endParaRPr>
            </a:p>
          </p:txBody>
        </p:sp>
        <p:sp>
          <p:nvSpPr>
            <p:cNvPr id="12" name="Shape 2026"/>
            <p:cNvSpPr/>
            <p:nvPr/>
          </p:nvSpPr>
          <p:spPr>
            <a:xfrm>
              <a:off x="7983538" y="2051050"/>
              <a:ext cx="1870075" cy="401638"/>
            </a:xfrm>
            <a:prstGeom prst="rect">
              <a:avLst/>
            </a:prstGeom>
            <a:ln w="12700">
              <a:miter lim="400000"/>
            </a:ln>
          </p:spPr>
          <p:txBody>
            <a:bodyPr lIns="0" tIns="0" rIns="0" bIns="0" anchor="ctr"/>
            <a:lstStyle/>
            <a:p>
              <a:pPr algn="r">
                <a:lnSpc>
                  <a:spcPct val="120000"/>
                </a:lnSpc>
                <a:defRPr/>
              </a:pPr>
              <a:r>
                <a:rPr lang="zh-CN" altLang="en-US" sz="2000" b="1" dirty="0">
                  <a:solidFill>
                    <a:schemeClr val="tx1">
                      <a:lumMod val="75000"/>
                      <a:lumOff val="25000"/>
                    </a:schemeClr>
                  </a:solidFill>
                  <a:latin typeface="微软雅黑" panose="020B0503020204020204" pitchFamily="34" charset="-122"/>
                </a:rPr>
                <a:t>人员随意出入</a:t>
              </a:r>
            </a:p>
          </p:txBody>
        </p:sp>
        <p:sp>
          <p:nvSpPr>
            <p:cNvPr id="23" name="Shape 2038"/>
            <p:cNvSpPr/>
            <p:nvPr/>
          </p:nvSpPr>
          <p:spPr bwMode="auto">
            <a:xfrm>
              <a:off x="10131425" y="2273300"/>
              <a:ext cx="955675" cy="955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79C89"/>
            </a:solidFill>
            <a:ln w="12700" cap="flat">
              <a:noFill/>
              <a:miter lim="400000"/>
            </a:ln>
            <a:effectLst/>
          </p:spPr>
          <p:txBody>
            <a:bodyPr lIns="33867" tIns="33867" rIns="33867" bIns="33867" anchor="ctr"/>
            <a:lstStyle/>
            <a:p>
              <a:pPr>
                <a:defRPr/>
              </a:pPr>
              <a:endParaRPr sz="1733"/>
            </a:p>
          </p:txBody>
        </p:sp>
        <p:sp>
          <p:nvSpPr>
            <p:cNvPr id="15377" name="Shape 3985"/>
            <p:cNvSpPr>
              <a:spLocks/>
            </p:cNvSpPr>
            <p:nvPr/>
          </p:nvSpPr>
          <p:spPr bwMode="auto">
            <a:xfrm>
              <a:off x="10463213" y="2560638"/>
              <a:ext cx="307975" cy="3254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913" y="16137"/>
                  </a:moveTo>
                  <a:cubicBezTo>
                    <a:pt x="14080" y="15059"/>
                    <a:pt x="13176" y="14150"/>
                    <a:pt x="13176" y="12203"/>
                  </a:cubicBezTo>
                  <a:cubicBezTo>
                    <a:pt x="13176" y="11034"/>
                    <a:pt x="14040" y="11415"/>
                    <a:pt x="14419" y="9274"/>
                  </a:cubicBezTo>
                  <a:cubicBezTo>
                    <a:pt x="14577" y="8387"/>
                    <a:pt x="15341" y="9261"/>
                    <a:pt x="15487" y="7233"/>
                  </a:cubicBezTo>
                  <a:cubicBezTo>
                    <a:pt x="15487" y="6425"/>
                    <a:pt x="15071" y="6224"/>
                    <a:pt x="15071" y="6224"/>
                  </a:cubicBezTo>
                  <a:cubicBezTo>
                    <a:pt x="15071" y="6224"/>
                    <a:pt x="15283" y="5028"/>
                    <a:pt x="15366" y="4109"/>
                  </a:cubicBezTo>
                  <a:cubicBezTo>
                    <a:pt x="15468" y="2962"/>
                    <a:pt x="14731" y="0"/>
                    <a:pt x="10800" y="0"/>
                  </a:cubicBezTo>
                  <a:cubicBezTo>
                    <a:pt x="6869" y="0"/>
                    <a:pt x="6131" y="2962"/>
                    <a:pt x="6234" y="4109"/>
                  </a:cubicBezTo>
                  <a:cubicBezTo>
                    <a:pt x="6317" y="5028"/>
                    <a:pt x="6529" y="6224"/>
                    <a:pt x="6529" y="6224"/>
                  </a:cubicBezTo>
                  <a:cubicBezTo>
                    <a:pt x="6529" y="6224"/>
                    <a:pt x="6113" y="6425"/>
                    <a:pt x="6113" y="7233"/>
                  </a:cubicBezTo>
                  <a:cubicBezTo>
                    <a:pt x="6258" y="9261"/>
                    <a:pt x="7022" y="8387"/>
                    <a:pt x="7179" y="9274"/>
                  </a:cubicBezTo>
                  <a:cubicBezTo>
                    <a:pt x="7560" y="11415"/>
                    <a:pt x="8424" y="11034"/>
                    <a:pt x="8424" y="12203"/>
                  </a:cubicBezTo>
                  <a:cubicBezTo>
                    <a:pt x="8424" y="14150"/>
                    <a:pt x="7520" y="15059"/>
                    <a:pt x="4687" y="16137"/>
                  </a:cubicBezTo>
                  <a:cubicBezTo>
                    <a:pt x="1846" y="17219"/>
                    <a:pt x="0" y="18321"/>
                    <a:pt x="0" y="19073"/>
                  </a:cubicBezTo>
                  <a:cubicBezTo>
                    <a:pt x="0" y="19825"/>
                    <a:pt x="0" y="21600"/>
                    <a:pt x="0" y="21600"/>
                  </a:cubicBezTo>
                  <a:lnTo>
                    <a:pt x="10800" y="21600"/>
                  </a:lnTo>
                  <a:lnTo>
                    <a:pt x="21600" y="21600"/>
                  </a:lnTo>
                  <a:cubicBezTo>
                    <a:pt x="21600" y="21600"/>
                    <a:pt x="21600" y="19825"/>
                    <a:pt x="21600" y="19073"/>
                  </a:cubicBezTo>
                  <a:cubicBezTo>
                    <a:pt x="21600" y="18321"/>
                    <a:pt x="19754" y="17219"/>
                    <a:pt x="16913" y="16137"/>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endParaRPr lang="zh-CN" altLang="en-US"/>
            </a:p>
          </p:txBody>
        </p:sp>
      </p:grpSp>
      <p:grpSp>
        <p:nvGrpSpPr>
          <p:cNvPr id="18" name="组合 17"/>
          <p:cNvGrpSpPr>
            <a:grpSpLocks/>
          </p:cNvGrpSpPr>
          <p:nvPr/>
        </p:nvGrpSpPr>
        <p:grpSpPr bwMode="auto">
          <a:xfrm>
            <a:off x="7054850" y="3838575"/>
            <a:ext cx="4032250" cy="1685925"/>
            <a:chOff x="7054850" y="3838575"/>
            <a:chExt cx="4032250" cy="1685925"/>
          </a:xfrm>
        </p:grpSpPr>
        <p:sp>
          <p:nvSpPr>
            <p:cNvPr id="3" name="Shape 2013"/>
            <p:cNvSpPr/>
            <p:nvPr/>
          </p:nvSpPr>
          <p:spPr>
            <a:xfrm>
              <a:off x="7054850" y="3838575"/>
              <a:ext cx="3562350" cy="1685925"/>
            </a:xfrm>
            <a:prstGeom prst="roundRect">
              <a:avLst>
                <a:gd name="adj" fmla="val 6925"/>
              </a:avLst>
            </a:prstGeom>
            <a:noFill/>
            <a:ln w="19050">
              <a:solidFill>
                <a:srgbClr val="A6AAA9"/>
              </a:solidFill>
              <a:miter lim="400000"/>
            </a:ln>
          </p:spPr>
          <p:txBody>
            <a:bodyPr lIns="19051" tIns="19051" rIns="19051" bIns="19051" anchor="ctr"/>
            <a:lstStyle/>
            <a:p>
              <a:pPr>
                <a:defRPr/>
              </a:pPr>
              <a:endParaRPr sz="1733"/>
            </a:p>
          </p:txBody>
        </p:sp>
        <p:sp>
          <p:nvSpPr>
            <p:cNvPr id="15369" name="Shape 2027"/>
            <p:cNvSpPr>
              <a:spLocks noChangeArrowheads="1"/>
            </p:cNvSpPr>
            <p:nvPr/>
          </p:nvSpPr>
          <p:spPr bwMode="auto">
            <a:xfrm>
              <a:off x="7629525" y="4405313"/>
              <a:ext cx="24225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spcBef>
                  <a:spcPts val="300"/>
                </a:spcBef>
                <a:buFont typeface="Wingdings" panose="05000000000000000000" pitchFamily="2" charset="2"/>
                <a:buChar char="l"/>
              </a:pPr>
              <a:r>
                <a:rPr lang="zh-CN" altLang="en-US">
                  <a:latin typeface="微软雅黑" panose="020B0503020204020204" pitchFamily="34" charset="-122"/>
                </a:rPr>
                <a:t>各系统不互联互通；</a:t>
              </a:r>
              <a:endParaRPr lang="en-US" altLang="zh-CN">
                <a:latin typeface="微软雅黑" panose="020B0503020204020204" pitchFamily="34" charset="-122"/>
              </a:endParaRPr>
            </a:p>
            <a:p>
              <a:pPr algn="just">
                <a:spcBef>
                  <a:spcPts val="300"/>
                </a:spcBef>
                <a:buFont typeface="Wingdings" panose="05000000000000000000" pitchFamily="2" charset="2"/>
                <a:buChar char="l"/>
              </a:pPr>
              <a:r>
                <a:rPr lang="zh-CN" altLang="en-US">
                  <a:latin typeface="微软雅黑" panose="020B0503020204020204" pitchFamily="34" charset="-122"/>
                </a:rPr>
                <a:t>医生手术排班信息不能同步。</a:t>
              </a:r>
              <a:endParaRPr lang="en-US" altLang="zh-CN">
                <a:latin typeface="微软雅黑" panose="020B0503020204020204" pitchFamily="34" charset="-122"/>
              </a:endParaRPr>
            </a:p>
          </p:txBody>
        </p:sp>
        <p:sp>
          <p:nvSpPr>
            <p:cNvPr id="14" name="Shape 2028"/>
            <p:cNvSpPr/>
            <p:nvPr/>
          </p:nvSpPr>
          <p:spPr>
            <a:xfrm>
              <a:off x="7983538" y="4014788"/>
              <a:ext cx="1870075" cy="401637"/>
            </a:xfrm>
            <a:prstGeom prst="rect">
              <a:avLst/>
            </a:prstGeom>
            <a:ln w="12700">
              <a:miter lim="400000"/>
            </a:ln>
          </p:spPr>
          <p:txBody>
            <a:bodyPr lIns="0" tIns="0" rIns="0" bIns="0" anchor="ctr"/>
            <a:lstStyle/>
            <a:p>
              <a:pPr algn="r">
                <a:lnSpc>
                  <a:spcPct val="120000"/>
                </a:lnSpc>
                <a:defRPr/>
              </a:pPr>
              <a:r>
                <a:rPr lang="zh-CN" altLang="en-US" sz="2000" b="1" dirty="0">
                  <a:solidFill>
                    <a:schemeClr val="tx1">
                      <a:lumMod val="75000"/>
                      <a:lumOff val="25000"/>
                    </a:schemeClr>
                  </a:solidFill>
                  <a:latin typeface="微软雅黑" panose="020B0503020204020204" pitchFamily="34" charset="-122"/>
                </a:rPr>
                <a:t>系统信息不共享</a:t>
              </a:r>
            </a:p>
          </p:txBody>
        </p:sp>
        <p:sp>
          <p:nvSpPr>
            <p:cNvPr id="21" name="Shape 2035"/>
            <p:cNvSpPr/>
            <p:nvPr/>
          </p:nvSpPr>
          <p:spPr bwMode="auto">
            <a:xfrm>
              <a:off x="10136188" y="4206875"/>
              <a:ext cx="950912" cy="9493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79C89"/>
            </a:solidFill>
            <a:ln w="12700" cap="flat">
              <a:noFill/>
              <a:miter lim="400000"/>
            </a:ln>
            <a:effectLst/>
          </p:spPr>
          <p:txBody>
            <a:bodyPr lIns="25400" tIns="25400" rIns="25400" bIns="25400" anchor="ctr"/>
            <a:lstStyle/>
            <a:p>
              <a:pPr>
                <a:defRPr/>
              </a:pPr>
              <a:endParaRPr sz="1733"/>
            </a:p>
          </p:txBody>
        </p:sp>
        <p:sp>
          <p:nvSpPr>
            <p:cNvPr id="15372" name="Shape 3996"/>
            <p:cNvSpPr>
              <a:spLocks/>
            </p:cNvSpPr>
            <p:nvPr/>
          </p:nvSpPr>
          <p:spPr bwMode="auto">
            <a:xfrm>
              <a:off x="10455275" y="4449763"/>
              <a:ext cx="307975" cy="441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551" y="14400"/>
                  </a:moveTo>
                  <a:cubicBezTo>
                    <a:pt x="16622" y="14400"/>
                    <a:pt x="15770" y="14680"/>
                    <a:pt x="15088" y="15147"/>
                  </a:cubicBezTo>
                  <a:lnTo>
                    <a:pt x="8042" y="11389"/>
                  </a:lnTo>
                  <a:cubicBezTo>
                    <a:pt x="8076" y="11197"/>
                    <a:pt x="8101" y="11000"/>
                    <a:pt x="8101" y="10800"/>
                  </a:cubicBezTo>
                  <a:cubicBezTo>
                    <a:pt x="8101" y="10599"/>
                    <a:pt x="8076" y="10403"/>
                    <a:pt x="8042" y="10211"/>
                  </a:cubicBezTo>
                  <a:lnTo>
                    <a:pt x="15088" y="6452"/>
                  </a:lnTo>
                  <a:cubicBezTo>
                    <a:pt x="15770" y="6920"/>
                    <a:pt x="16622" y="7200"/>
                    <a:pt x="17551" y="7200"/>
                  </a:cubicBezTo>
                  <a:cubicBezTo>
                    <a:pt x="19787" y="7200"/>
                    <a:pt x="21600" y="5588"/>
                    <a:pt x="21600" y="3600"/>
                  </a:cubicBezTo>
                  <a:cubicBezTo>
                    <a:pt x="21600" y="1612"/>
                    <a:pt x="19787" y="0"/>
                    <a:pt x="17551" y="0"/>
                  </a:cubicBezTo>
                  <a:cubicBezTo>
                    <a:pt x="15314" y="0"/>
                    <a:pt x="13499" y="1612"/>
                    <a:pt x="13499" y="3600"/>
                  </a:cubicBezTo>
                  <a:cubicBezTo>
                    <a:pt x="13499" y="3801"/>
                    <a:pt x="13524" y="3997"/>
                    <a:pt x="13560" y="4189"/>
                  </a:cubicBezTo>
                  <a:lnTo>
                    <a:pt x="6512" y="7947"/>
                  </a:lnTo>
                  <a:cubicBezTo>
                    <a:pt x="5830" y="7480"/>
                    <a:pt x="4978" y="7200"/>
                    <a:pt x="4049" y="7200"/>
                  </a:cubicBezTo>
                  <a:cubicBezTo>
                    <a:pt x="1813" y="7200"/>
                    <a:pt x="0" y="8812"/>
                    <a:pt x="0" y="10800"/>
                  </a:cubicBezTo>
                  <a:cubicBezTo>
                    <a:pt x="0" y="12788"/>
                    <a:pt x="1813" y="14400"/>
                    <a:pt x="4049" y="14400"/>
                  </a:cubicBezTo>
                  <a:cubicBezTo>
                    <a:pt x="4978" y="14400"/>
                    <a:pt x="5830" y="14119"/>
                    <a:pt x="6512" y="13653"/>
                  </a:cubicBezTo>
                  <a:lnTo>
                    <a:pt x="13560" y="17410"/>
                  </a:lnTo>
                  <a:cubicBezTo>
                    <a:pt x="13524" y="17603"/>
                    <a:pt x="13499" y="17798"/>
                    <a:pt x="13499" y="18000"/>
                  </a:cubicBezTo>
                  <a:cubicBezTo>
                    <a:pt x="13499" y="19987"/>
                    <a:pt x="15314" y="21600"/>
                    <a:pt x="17551" y="21600"/>
                  </a:cubicBezTo>
                  <a:cubicBezTo>
                    <a:pt x="19787" y="21600"/>
                    <a:pt x="21600" y="19987"/>
                    <a:pt x="21600" y="18000"/>
                  </a:cubicBezTo>
                  <a:cubicBezTo>
                    <a:pt x="21600" y="16012"/>
                    <a:pt x="19787" y="14400"/>
                    <a:pt x="17551" y="14400"/>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endParaRPr lang="zh-CN" altLang="en-US"/>
            </a:p>
          </p:txBody>
        </p:sp>
      </p:grpSp>
      <p:sp>
        <p:nvSpPr>
          <p:cNvPr id="15" name="标题 14"/>
          <p:cNvSpPr>
            <a:spLocks noGrp="1"/>
          </p:cNvSpPr>
          <p:nvPr>
            <p:ph type="title"/>
          </p:nvPr>
        </p:nvSpPr>
        <p:spPr/>
        <p:txBody>
          <a:bodyPr/>
          <a:lstStyle/>
          <a:p>
            <a:pPr>
              <a:defRPr/>
            </a:pPr>
            <a:r>
              <a:rPr lang="zh-CN" altLang="en-US" dirty="0" smtClean="0">
                <a:cs typeface="+mn-ea"/>
                <a:sym typeface="Arial" panose="020B0604020202020204" pitchFamily="34" charset="0"/>
              </a:rPr>
              <a:t>问题分析</a:t>
            </a:r>
            <a:endParaRPr lang="zh-CN" altLang="en-US" dirty="0"/>
          </a:p>
        </p:txBody>
      </p:sp>
      <p:sp>
        <p:nvSpPr>
          <p:cNvPr id="6" name="Shape 2016"/>
          <p:cNvSpPr/>
          <p:nvPr/>
        </p:nvSpPr>
        <p:spPr>
          <a:xfrm>
            <a:off x="4651375" y="2276475"/>
            <a:ext cx="2887663" cy="28876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79C89"/>
          </a:solidFill>
          <a:ln w="12700">
            <a:miter lim="400000"/>
          </a:ln>
        </p:spPr>
        <p:txBody>
          <a:bodyPr lIns="25400" tIns="25400" rIns="25400" bIns="25400" anchor="ctr"/>
          <a:lstStyle/>
          <a:p>
            <a:pPr algn="ctr">
              <a:defRPr/>
            </a:pPr>
            <a:r>
              <a:rPr lang="zh-CN" altLang="en-US" sz="3200" b="1" dirty="0" smtClean="0">
                <a:solidFill>
                  <a:schemeClr val="bg1"/>
                </a:solidFill>
                <a:latin typeface="+mn-ea"/>
                <a:ea typeface="+mn-ea"/>
              </a:rPr>
              <a:t>问题</a:t>
            </a:r>
            <a:endParaRPr lang="en-US" altLang="zh-CN" sz="3200" b="1" dirty="0" smtClean="0">
              <a:solidFill>
                <a:schemeClr val="bg1"/>
              </a:solidFill>
              <a:latin typeface="+mn-ea"/>
              <a:ea typeface="+mn-ea"/>
            </a:endParaRPr>
          </a:p>
          <a:p>
            <a:pPr algn="ctr">
              <a:defRPr/>
            </a:pPr>
            <a:r>
              <a:rPr lang="zh-CN" altLang="en-US" sz="3200" b="1" dirty="0" smtClean="0">
                <a:solidFill>
                  <a:schemeClr val="bg1"/>
                </a:solidFill>
                <a:latin typeface="+mn-ea"/>
                <a:ea typeface="+mn-ea"/>
              </a:rPr>
              <a:t>分析</a:t>
            </a:r>
            <a:endParaRPr sz="3200" b="1" dirty="0">
              <a:solidFill>
                <a:schemeClr val="bg1"/>
              </a:solidFill>
              <a:latin typeface="+mn-ea"/>
              <a:ea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1746251" y="898525"/>
            <a:ext cx="8807450" cy="5600658"/>
            <a:chOff x="1346200" y="831850"/>
            <a:chExt cx="9339263" cy="5938838"/>
          </a:xfrm>
        </p:grpSpPr>
        <p:pic>
          <p:nvPicPr>
            <p:cNvPr id="75778" name="图片 5"/>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88" y="831850"/>
              <a:ext cx="31146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图片 5"/>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288" y="831850"/>
              <a:ext cx="3113087"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图片 6"/>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6200" y="831850"/>
              <a:ext cx="31146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bwMode="auto">
            <a:xfrm>
              <a:off x="1347788" y="3846513"/>
              <a:ext cx="3111500" cy="2924175"/>
            </a:xfrm>
            <a:prstGeom prst="rect">
              <a:avLst/>
            </a:prstGeom>
            <a:solidFill>
              <a:schemeClr val="tx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zh-CN" altLang="en-US" b="1" dirty="0">
                  <a:solidFill>
                    <a:schemeClr val="bg1"/>
                  </a:solidFill>
                  <a:sym typeface="Arial" panose="020B0604020202020204" pitchFamily="34" charset="0"/>
                </a:rPr>
                <a:t>整体装修</a:t>
              </a:r>
              <a:endParaRPr lang="en-US" altLang="zh-CN" b="1" dirty="0">
                <a:solidFill>
                  <a:schemeClr val="bg1"/>
                </a:solidFill>
                <a:sym typeface="Arial" panose="020B0604020202020204" pitchFamily="34" charset="0"/>
              </a:endParaRPr>
            </a:p>
            <a:p>
              <a:pPr algn="ctr" eaLnBrk="1" hangingPunct="1">
                <a:lnSpc>
                  <a:spcPct val="150000"/>
                </a:lnSpc>
                <a:defRPr/>
              </a:pPr>
              <a:r>
                <a:rPr lang="zh-CN" altLang="en-US" b="1" dirty="0">
                  <a:solidFill>
                    <a:schemeClr val="bg1"/>
                  </a:solidFill>
                  <a:sym typeface="Arial" panose="020B0604020202020204" pitchFamily="34" charset="0"/>
                </a:rPr>
                <a:t>电路改造</a:t>
              </a:r>
              <a:endParaRPr lang="en-US" altLang="zh-CN" b="1" dirty="0">
                <a:solidFill>
                  <a:schemeClr val="bg1"/>
                </a:solidFill>
                <a:sym typeface="Arial" panose="020B0604020202020204" pitchFamily="34" charset="0"/>
              </a:endParaRPr>
            </a:p>
            <a:p>
              <a:pPr algn="ctr" eaLnBrk="1" hangingPunct="1">
                <a:lnSpc>
                  <a:spcPct val="150000"/>
                </a:lnSpc>
                <a:defRPr/>
              </a:pPr>
              <a:r>
                <a:rPr lang="zh-CN" altLang="en-US" b="1" dirty="0">
                  <a:solidFill>
                    <a:schemeClr val="bg1"/>
                  </a:solidFill>
                  <a:sym typeface="Arial" panose="020B0604020202020204" pitchFamily="34" charset="0"/>
                </a:rPr>
                <a:t>网络布线</a:t>
              </a:r>
              <a:endParaRPr lang="en-US" altLang="zh-CN" b="1" dirty="0">
                <a:solidFill>
                  <a:schemeClr val="bg1"/>
                </a:solidFill>
                <a:sym typeface="Arial" panose="020B0604020202020204" pitchFamily="34" charset="0"/>
              </a:endParaRPr>
            </a:p>
            <a:p>
              <a:pPr algn="ctr" eaLnBrk="1" hangingPunct="1">
                <a:lnSpc>
                  <a:spcPct val="150000"/>
                </a:lnSpc>
                <a:defRPr/>
              </a:pPr>
              <a:endParaRPr lang="en-US" altLang="zh-CN" b="1" dirty="0">
                <a:solidFill>
                  <a:schemeClr val="bg1"/>
                </a:solidFill>
                <a:sym typeface="Arial" panose="020B0604020202020204" pitchFamily="34" charset="0"/>
              </a:endParaRPr>
            </a:p>
          </p:txBody>
        </p:sp>
        <p:sp>
          <p:nvSpPr>
            <p:cNvPr id="57" name="矩形 56"/>
            <p:cNvSpPr/>
            <p:nvPr/>
          </p:nvSpPr>
          <p:spPr bwMode="auto">
            <a:xfrm>
              <a:off x="7572375" y="3846513"/>
              <a:ext cx="3111500" cy="2924175"/>
            </a:xfrm>
            <a:prstGeom prst="rect">
              <a:avLst/>
            </a:prstGeom>
            <a:solidFill>
              <a:schemeClr val="tx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zh-CN" altLang="en-US" b="1" dirty="0">
                  <a:solidFill>
                    <a:schemeClr val="bg1"/>
                  </a:solidFill>
                  <a:sym typeface="Arial" panose="020B0604020202020204" pitchFamily="34" charset="0"/>
                </a:rPr>
                <a:t>可根据客户需求</a:t>
              </a:r>
              <a:endParaRPr lang="en-US" altLang="zh-CN" b="1" dirty="0">
                <a:solidFill>
                  <a:schemeClr val="bg1"/>
                </a:solidFill>
                <a:sym typeface="Arial" panose="020B0604020202020204" pitchFamily="34" charset="0"/>
              </a:endParaRPr>
            </a:p>
            <a:p>
              <a:pPr algn="ctr" eaLnBrk="1" hangingPunct="1">
                <a:lnSpc>
                  <a:spcPct val="150000"/>
                </a:lnSpc>
                <a:defRPr/>
              </a:pPr>
              <a:r>
                <a:rPr lang="zh-CN" altLang="en-US" b="1" dirty="0">
                  <a:solidFill>
                    <a:schemeClr val="bg1"/>
                  </a:solidFill>
                  <a:sym typeface="Arial" panose="020B0604020202020204" pitchFamily="34" charset="0"/>
                </a:rPr>
                <a:t>灵活定制</a:t>
              </a:r>
              <a:endParaRPr lang="en-US" altLang="zh-CN" b="1" dirty="0">
                <a:solidFill>
                  <a:schemeClr val="bg1"/>
                </a:solidFill>
                <a:sym typeface="Arial" panose="020B0604020202020204" pitchFamily="34" charset="0"/>
              </a:endParaRPr>
            </a:p>
          </p:txBody>
        </p:sp>
        <p:sp>
          <p:nvSpPr>
            <p:cNvPr id="54" name="矩形 53"/>
            <p:cNvSpPr/>
            <p:nvPr/>
          </p:nvSpPr>
          <p:spPr bwMode="auto">
            <a:xfrm>
              <a:off x="4459288" y="3846513"/>
              <a:ext cx="3113087" cy="2924175"/>
            </a:xfrm>
            <a:prstGeom prst="rect">
              <a:avLst/>
            </a:prstGeom>
            <a:solidFill>
              <a:schemeClr val="tx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zh-CN" altLang="en-US" b="1" dirty="0">
                  <a:solidFill>
                    <a:schemeClr val="bg1"/>
                  </a:solidFill>
                  <a:sym typeface="Arial" panose="020B0604020202020204" pitchFamily="34" charset="0"/>
                </a:rPr>
                <a:t>多功能手术室</a:t>
              </a:r>
              <a:endParaRPr lang="en-US" altLang="zh-CN" b="1" dirty="0">
                <a:solidFill>
                  <a:schemeClr val="bg1"/>
                </a:solidFill>
                <a:sym typeface="Arial" panose="020B0604020202020204" pitchFamily="34" charset="0"/>
              </a:endParaRPr>
            </a:p>
            <a:p>
              <a:pPr algn="ctr" eaLnBrk="1" hangingPunct="1">
                <a:lnSpc>
                  <a:spcPct val="150000"/>
                </a:lnSpc>
                <a:defRPr/>
              </a:pPr>
              <a:r>
                <a:rPr lang="zh-CN" altLang="en-US" b="1" dirty="0">
                  <a:solidFill>
                    <a:schemeClr val="bg1"/>
                  </a:solidFill>
                  <a:sym typeface="Arial" panose="020B0604020202020204" pitchFamily="34" charset="0"/>
                </a:rPr>
                <a:t>更衣设备服务区</a:t>
              </a:r>
              <a:endParaRPr lang="en-US" altLang="zh-CN" b="1" dirty="0">
                <a:solidFill>
                  <a:schemeClr val="bg1"/>
                </a:solidFill>
                <a:sym typeface="Arial" panose="020B0604020202020204" pitchFamily="34" charset="0"/>
              </a:endParaRPr>
            </a:p>
          </p:txBody>
        </p:sp>
      </p:grpSp>
      <p:sp>
        <p:nvSpPr>
          <p:cNvPr id="4" name="标题 3"/>
          <p:cNvSpPr>
            <a:spLocks noGrp="1"/>
          </p:cNvSpPr>
          <p:nvPr>
            <p:ph type="title"/>
          </p:nvPr>
        </p:nvSpPr>
        <p:spPr/>
        <p:txBody>
          <a:bodyPr/>
          <a:lstStyle/>
          <a:p>
            <a:pPr>
              <a:defRPr/>
            </a:pPr>
            <a:r>
              <a:rPr lang="zh-CN" altLang="en-US" dirty="0" smtClean="0"/>
              <a:t>我们的服务</a:t>
            </a:r>
            <a:br>
              <a:rPr lang="zh-CN" altLang="en-US" dirty="0" smtClean="0"/>
            </a:br>
            <a:endParaRPr lang="zh-CN" altLang="en-US" dirty="0"/>
          </a:p>
        </p:txBody>
      </p:sp>
    </p:spTree>
  </p:cSld>
  <p:clrMapOvr>
    <a:masterClrMapping/>
  </p:clrMapOvr>
  <p:transition spd="slow">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图片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8575" y="946150"/>
            <a:ext cx="11874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
          <p:cNvSpPr/>
          <p:nvPr/>
        </p:nvSpPr>
        <p:spPr>
          <a:xfrm>
            <a:off x="1500188" y="2025650"/>
            <a:ext cx="9144000" cy="3889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ym typeface="Arial" panose="020B0604020202020204" pitchFamily="34" charset="0"/>
            </a:endParaRPr>
          </a:p>
        </p:txBody>
      </p:sp>
      <p:grpSp>
        <p:nvGrpSpPr>
          <p:cNvPr id="77828" name="组合 10"/>
          <p:cNvGrpSpPr>
            <a:grpSpLocks/>
          </p:cNvGrpSpPr>
          <p:nvPr/>
        </p:nvGrpSpPr>
        <p:grpSpPr bwMode="auto">
          <a:xfrm>
            <a:off x="1393825" y="2573338"/>
            <a:ext cx="9542463" cy="3767137"/>
            <a:chOff x="6460053" y="1041604"/>
            <a:chExt cx="9542087" cy="3767051"/>
          </a:xfrm>
        </p:grpSpPr>
        <p:sp>
          <p:nvSpPr>
            <p:cNvPr id="12" name="TextBox 16"/>
            <p:cNvSpPr txBox="1"/>
            <p:nvPr/>
          </p:nvSpPr>
          <p:spPr>
            <a:xfrm>
              <a:off x="6460053" y="1041604"/>
              <a:ext cx="4552771" cy="523863"/>
            </a:xfrm>
            <a:prstGeom prst="rect">
              <a:avLst/>
            </a:prstGeom>
            <a:noFill/>
          </p:spPr>
          <p:txBody>
            <a:bodyPr>
              <a:spAutoFit/>
            </a:bodyPr>
            <a:lstStyle/>
            <a:p>
              <a:pPr eaLnBrk="1" fontAlgn="auto" hangingPunct="1">
                <a:spcBef>
                  <a:spcPts val="0"/>
                </a:spcBef>
                <a:spcAft>
                  <a:spcPts val="0"/>
                </a:spcAft>
                <a:defRPr/>
              </a:pPr>
              <a:r>
                <a:rPr lang="zh-CN" altLang="en-US" sz="2800" b="1" dirty="0">
                  <a:solidFill>
                    <a:schemeClr val="tx2">
                      <a:lumMod val="50000"/>
                    </a:schemeClr>
                  </a:solidFill>
                  <a:cs typeface="+mn-ea"/>
                  <a:sym typeface="Arial" panose="020B0604020202020204" pitchFamily="34" charset="0"/>
                </a:rPr>
                <a:t>服务承诺</a:t>
              </a:r>
              <a:endParaRPr lang="en-US" altLang="zh-CN" sz="2800" b="1" dirty="0">
                <a:solidFill>
                  <a:schemeClr val="tx2">
                    <a:lumMod val="50000"/>
                  </a:schemeClr>
                </a:solidFill>
                <a:cs typeface="+mn-ea"/>
                <a:sym typeface="Arial" panose="020B0604020202020204" pitchFamily="34" charset="0"/>
              </a:endParaRPr>
            </a:p>
          </p:txBody>
        </p:sp>
        <p:sp>
          <p:nvSpPr>
            <p:cNvPr id="13" name="TextBox 10"/>
            <p:cNvSpPr txBox="1"/>
            <p:nvPr/>
          </p:nvSpPr>
          <p:spPr>
            <a:xfrm>
              <a:off x="6460053" y="1474981"/>
              <a:ext cx="9542087" cy="3333674"/>
            </a:xfrm>
            <a:prstGeom prst="rect">
              <a:avLst/>
            </a:prstGeom>
            <a:noFill/>
          </p:spPr>
          <p:txBody>
            <a:bodyPr spcCol="182880">
              <a:spAutoFit/>
            </a:bodyPr>
            <a:lstStyle/>
            <a:p>
              <a:pPr eaLnBrk="1" fontAlgn="auto" hangingPunct="1">
                <a:lnSpc>
                  <a:spcPct val="200000"/>
                </a:lnSpc>
                <a:spcBef>
                  <a:spcPts val="0"/>
                </a:spcBef>
                <a:spcAft>
                  <a:spcPts val="0"/>
                </a:spcAft>
                <a:buFont typeface="Wingdings" pitchFamily="2" charset="2"/>
                <a:buChar char="u"/>
                <a:defRPr/>
              </a:pPr>
              <a:r>
                <a:rPr lang="zh-CN" altLang="en-US" dirty="0">
                  <a:solidFill>
                    <a:schemeClr val="tx2">
                      <a:lumMod val="75000"/>
                    </a:schemeClr>
                  </a:solidFill>
                  <a:latin typeface="微软雅黑" panose="020B0503020204020204" pitchFamily="34" charset="-122"/>
                  <a:cs typeface="+mn-ea"/>
                  <a:sym typeface="Arial" panose="020B0604020202020204" pitchFamily="34" charset="0"/>
                </a:rPr>
                <a:t>我公司提供原厂商售后终身维护承诺，从机器验收合格之日起</a:t>
              </a:r>
              <a:r>
                <a:rPr lang="en-US" altLang="zh-CN" dirty="0">
                  <a:solidFill>
                    <a:schemeClr val="tx2">
                      <a:lumMod val="75000"/>
                    </a:schemeClr>
                  </a:solidFill>
                  <a:latin typeface="微软雅黑" panose="020B0503020204020204" pitchFamily="34" charset="-122"/>
                  <a:cs typeface="+mn-ea"/>
                  <a:sym typeface="Arial" panose="020B0604020202020204" pitchFamily="34" charset="0"/>
                </a:rPr>
                <a:t>3</a:t>
              </a:r>
              <a:r>
                <a:rPr lang="zh-CN" altLang="en-US" dirty="0">
                  <a:solidFill>
                    <a:schemeClr val="tx2">
                      <a:lumMod val="75000"/>
                    </a:schemeClr>
                  </a:solidFill>
                  <a:latin typeface="微软雅黑" panose="020B0503020204020204" pitchFamily="34" charset="-122"/>
                  <a:cs typeface="+mn-ea"/>
                  <a:sym typeface="Arial" panose="020B0604020202020204" pitchFamily="34" charset="0"/>
                </a:rPr>
                <a:t>年为免费维护时间。</a:t>
              </a:r>
            </a:p>
            <a:p>
              <a:pPr eaLnBrk="1" fontAlgn="auto" hangingPunct="1">
                <a:lnSpc>
                  <a:spcPct val="200000"/>
                </a:lnSpc>
                <a:spcBef>
                  <a:spcPts val="0"/>
                </a:spcBef>
                <a:spcAft>
                  <a:spcPts val="0"/>
                </a:spcAft>
                <a:buFont typeface="Wingdings" pitchFamily="2" charset="2"/>
                <a:buChar char="u"/>
                <a:defRPr/>
              </a:pPr>
              <a:r>
                <a:rPr lang="zh-CN" altLang="en-US" dirty="0">
                  <a:solidFill>
                    <a:schemeClr val="tx2">
                      <a:lumMod val="75000"/>
                    </a:schemeClr>
                  </a:solidFill>
                  <a:latin typeface="微软雅黑" panose="020B0503020204020204" pitchFamily="34" charset="-122"/>
                  <a:cs typeface="+mn-ea"/>
                  <a:sym typeface="Arial" panose="020B0604020202020204" pitchFamily="34" charset="0"/>
                </a:rPr>
                <a:t>我公司为用户提供驻点服务，</a:t>
              </a:r>
              <a:r>
                <a:rPr lang="en-US" altLang="zh-CN" dirty="0">
                  <a:solidFill>
                    <a:schemeClr val="tx2">
                      <a:lumMod val="75000"/>
                    </a:schemeClr>
                  </a:solidFill>
                  <a:latin typeface="微软雅黑" panose="020B0503020204020204" pitchFamily="34" charset="-122"/>
                  <a:cs typeface="+mn-ea"/>
                  <a:sym typeface="Arial" panose="020B0604020202020204" pitchFamily="34" charset="0"/>
                </a:rPr>
                <a:t>7×24</a:t>
              </a:r>
              <a:r>
                <a:rPr lang="zh-CN" altLang="en-US" dirty="0">
                  <a:solidFill>
                    <a:schemeClr val="tx2">
                      <a:lumMod val="75000"/>
                    </a:schemeClr>
                  </a:solidFill>
                  <a:latin typeface="微软雅黑" panose="020B0503020204020204" pitchFamily="34" charset="-122"/>
                  <a:cs typeface="+mn-ea"/>
                  <a:sym typeface="Arial" panose="020B0604020202020204" pitchFamily="34" charset="0"/>
                </a:rPr>
                <a:t>小时全面响应。</a:t>
              </a:r>
            </a:p>
            <a:p>
              <a:pPr eaLnBrk="1" fontAlgn="auto" hangingPunct="1">
                <a:lnSpc>
                  <a:spcPct val="200000"/>
                </a:lnSpc>
                <a:spcBef>
                  <a:spcPts val="0"/>
                </a:spcBef>
                <a:spcAft>
                  <a:spcPts val="0"/>
                </a:spcAft>
                <a:buFont typeface="Wingdings" pitchFamily="2" charset="2"/>
                <a:buChar char="u"/>
                <a:defRPr/>
              </a:pPr>
              <a:r>
                <a:rPr lang="zh-CN" altLang="en-US" dirty="0">
                  <a:solidFill>
                    <a:schemeClr val="tx2">
                      <a:lumMod val="75000"/>
                    </a:schemeClr>
                  </a:solidFill>
                  <a:latin typeface="微软雅黑" panose="020B0503020204020204" pitchFamily="34" charset="-122"/>
                  <a:cs typeface="+mn-ea"/>
                  <a:sym typeface="Arial" panose="020B0604020202020204" pitchFamily="34" charset="0"/>
                </a:rPr>
                <a:t>我公司医疗设备投产后每月定期巡检一次，每三个月进行一次彻底检查服务，一年大修并检查一次，现场检查系统，消除潜在问题，保证设备正常运行。</a:t>
              </a:r>
            </a:p>
            <a:p>
              <a:pPr eaLnBrk="1" fontAlgn="auto" hangingPunct="1">
                <a:lnSpc>
                  <a:spcPct val="200000"/>
                </a:lnSpc>
                <a:spcBef>
                  <a:spcPts val="0"/>
                </a:spcBef>
                <a:spcAft>
                  <a:spcPts val="0"/>
                </a:spcAft>
                <a:buFont typeface="Wingdings" pitchFamily="2" charset="2"/>
                <a:buChar char="u"/>
                <a:defRPr/>
              </a:pPr>
              <a:r>
                <a:rPr lang="zh-CN" altLang="en-US" dirty="0">
                  <a:solidFill>
                    <a:schemeClr val="tx2">
                      <a:lumMod val="75000"/>
                    </a:schemeClr>
                  </a:solidFill>
                  <a:latin typeface="微软雅黑" panose="020B0503020204020204" pitchFamily="34" charset="-122"/>
                  <a:cs typeface="+mn-ea"/>
                  <a:sym typeface="Arial" panose="020B0604020202020204" pitchFamily="34" charset="0"/>
                </a:rPr>
                <a:t>维护期内无偿更换由于原材料缺陷及制造工艺等问题而发生故障的部件。</a:t>
              </a:r>
            </a:p>
            <a:p>
              <a:pPr eaLnBrk="1" fontAlgn="auto" hangingPunct="1">
                <a:lnSpc>
                  <a:spcPct val="200000"/>
                </a:lnSpc>
                <a:spcBef>
                  <a:spcPts val="0"/>
                </a:spcBef>
                <a:spcAft>
                  <a:spcPts val="0"/>
                </a:spcAft>
                <a:buFont typeface="Wingdings" pitchFamily="2" charset="2"/>
                <a:buChar char="u"/>
                <a:defRPr/>
              </a:pPr>
              <a:r>
                <a:rPr lang="zh-CN" altLang="en-US" dirty="0">
                  <a:solidFill>
                    <a:schemeClr val="tx2">
                      <a:lumMod val="75000"/>
                    </a:schemeClr>
                  </a:solidFill>
                  <a:latin typeface="微软雅黑" panose="020B0503020204020204" pitchFamily="34" charset="-122"/>
                  <a:cs typeface="+mn-ea"/>
                  <a:sym typeface="Arial" panose="020B0604020202020204" pitchFamily="34" charset="0"/>
                </a:rPr>
                <a:t>我公司设立</a:t>
              </a:r>
              <a:r>
                <a:rPr lang="en-US" altLang="zh-CN" dirty="0">
                  <a:solidFill>
                    <a:schemeClr val="tx2">
                      <a:lumMod val="75000"/>
                    </a:schemeClr>
                  </a:solidFill>
                  <a:latin typeface="微软雅黑" panose="020B0503020204020204" pitchFamily="34" charset="-122"/>
                  <a:cs typeface="+mn-ea"/>
                  <a:sym typeface="Arial" panose="020B0604020202020204" pitchFamily="34" charset="0"/>
                </a:rPr>
                <a:t>400</a:t>
              </a:r>
              <a:r>
                <a:rPr lang="zh-CN" altLang="en-US" dirty="0">
                  <a:solidFill>
                    <a:schemeClr val="tx2">
                      <a:lumMod val="75000"/>
                    </a:schemeClr>
                  </a:solidFill>
                  <a:latin typeface="微软雅黑" panose="020B0503020204020204" pitchFamily="34" charset="-122"/>
                  <a:cs typeface="+mn-ea"/>
                  <a:sym typeface="Arial" panose="020B0604020202020204" pitchFamily="34" charset="0"/>
                </a:rPr>
                <a:t>服务热线，协调公司各方资源解决用户问题。</a:t>
              </a:r>
            </a:p>
          </p:txBody>
        </p:sp>
      </p:grpSp>
      <p:pic>
        <p:nvPicPr>
          <p:cNvPr id="77829" name="图片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866775"/>
            <a:ext cx="10922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defRPr/>
            </a:pPr>
            <a:r>
              <a:rPr lang="zh-CN" altLang="en-US" dirty="0" smtClean="0"/>
              <a:t>售后服务承诺</a:t>
            </a:r>
            <a:br>
              <a:rPr lang="zh-CN" altLang="en-US" dirty="0" smtClean="0"/>
            </a:br>
            <a:endParaRPr lang="zh-CN" altLang="en-US" dirty="0"/>
          </a:p>
        </p:txBody>
      </p:sp>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61836"/>
            <a:ext cx="6759633" cy="484188"/>
          </a:xfrm>
          <a:prstGeom prst="rect">
            <a:avLst/>
          </a:prstGeom>
        </p:spPr>
        <p:txBody>
          <a:bodyPr/>
          <a:lstStyle/>
          <a:p>
            <a:r>
              <a:rPr lang="zh-CN" altLang="en-US">
                <a:latin typeface="Arial" panose="020B0604020202020204" pitchFamily="34" charset="0"/>
                <a:ea typeface="微软雅黑" panose="020B0503020204020204" charset="-122"/>
              </a:rPr>
              <a:t>目录</a:t>
            </a:r>
          </a:p>
        </p:txBody>
      </p:sp>
      <p:sp>
        <p:nvSpPr>
          <p:cNvPr id="3" name="对角圆角矩形 2"/>
          <p:cNvSpPr/>
          <p:nvPr/>
        </p:nvSpPr>
        <p:spPr>
          <a:xfrm flipH="1">
            <a:off x="8976485" y="1842770"/>
            <a:ext cx="1895475" cy="2919730"/>
          </a:xfrm>
          <a:prstGeom prst="round2DiagRect">
            <a:avLst/>
          </a:prstGeom>
          <a:solidFill>
            <a:srgbClr val="3FA692"/>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对角圆角矩形 15"/>
          <p:cNvSpPr/>
          <p:nvPr/>
        </p:nvSpPr>
        <p:spPr>
          <a:xfrm flipH="1">
            <a:off x="4281930"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对角圆角矩形 19"/>
          <p:cNvSpPr/>
          <p:nvPr/>
        </p:nvSpPr>
        <p:spPr>
          <a:xfrm flipH="1">
            <a:off x="6628890"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9082530" y="2283460"/>
            <a:ext cx="1515110" cy="1322070"/>
          </a:xfrm>
          <a:prstGeom prst="rect">
            <a:avLst/>
          </a:prstGeom>
          <a:noFill/>
        </p:spPr>
        <p:txBody>
          <a:bodyPr wrap="square" rtlCol="0">
            <a:spAutoFit/>
          </a:bodyPr>
          <a:lstStyle/>
          <a:p>
            <a:pPr algn="ctr"/>
            <a:r>
              <a:rPr lang="en-US" altLang="zh-CN" sz="8000" dirty="0">
                <a:gradFill>
                  <a:gsLst>
                    <a:gs pos="0">
                      <a:schemeClr val="bg1">
                        <a:alpha val="0"/>
                      </a:schemeClr>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rPr>
              <a:t>04</a:t>
            </a:r>
            <a:endParaRPr lang="zh-CN" altLang="en-US" sz="8000" dirty="0">
              <a:gradFill>
                <a:gsLst>
                  <a:gs pos="0">
                    <a:schemeClr val="bg1">
                      <a:alpha val="0"/>
                    </a:schemeClr>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endParaRPr>
          </a:p>
        </p:txBody>
      </p:sp>
      <p:sp>
        <p:nvSpPr>
          <p:cNvPr id="5" name="文本框 4"/>
          <p:cNvSpPr txBox="1"/>
          <p:nvPr/>
        </p:nvSpPr>
        <p:spPr>
          <a:xfrm>
            <a:off x="9200005" y="3458210"/>
            <a:ext cx="1420495" cy="460375"/>
          </a:xfrm>
          <a:prstGeom prst="rect">
            <a:avLst/>
          </a:prstGeom>
          <a:noFill/>
        </p:spPr>
        <p:txBody>
          <a:bodyPr wrap="square" rtlCol="0">
            <a:spAutoFit/>
          </a:bodyPr>
          <a:lstStyle/>
          <a:p>
            <a:pPr algn="ctr"/>
            <a:r>
              <a:rPr lang="zh-CN" altLang="en-US" sz="2400" b="1" noProof="0" dirty="0" smtClean="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关于我们</a:t>
            </a:r>
            <a:endParaRPr lang="zh-CN" altLang="en-US" sz="2400" b="1" noProof="0" dirty="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2" name="对角圆角矩形 11"/>
          <p:cNvSpPr/>
          <p:nvPr/>
        </p:nvSpPr>
        <p:spPr>
          <a:xfrm flipH="1">
            <a:off x="1934970" y="1842770"/>
            <a:ext cx="1895475" cy="2919730"/>
          </a:xfrm>
          <a:prstGeom prst="round2DiagRect">
            <a:avLst/>
          </a:prstGeom>
          <a:solidFill>
            <a:schemeClr val="bg1"/>
          </a:solidFill>
          <a:ln>
            <a:noFill/>
          </a:ln>
          <a:effectLst>
            <a:glow rad="63500">
              <a:srgbClr val="003F74">
                <a:alpha val="6000"/>
              </a:srgbClr>
            </a:glo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nvSpPr>
        <p:spPr>
          <a:xfrm>
            <a:off x="2041015" y="2283460"/>
            <a:ext cx="1515110" cy="1322070"/>
          </a:xfrm>
          <a:prstGeom prst="rect">
            <a:avLst/>
          </a:prstGeom>
          <a:noFill/>
        </p:spPr>
        <p:txBody>
          <a:bodyPr wrap="square" rtlCol="0">
            <a:spAutoFit/>
          </a:bodyPr>
          <a:lstStyle/>
          <a:p>
            <a:pPr algn="ctr"/>
            <a:r>
              <a:rPr lang="en-US" altLang="zh-CN" sz="8000" dirty="0">
                <a:gradFill>
                  <a:gsLst>
                    <a:gs pos="0">
                      <a:schemeClr val="bg1"/>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rPr>
              <a:t>01</a:t>
            </a:r>
            <a:endParaRPr lang="zh-CN" altLang="en-US" sz="8000" dirty="0">
              <a:gradFill>
                <a:gsLst>
                  <a:gs pos="0">
                    <a:schemeClr val="bg1"/>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endParaRPr>
          </a:p>
        </p:txBody>
      </p:sp>
      <p:sp>
        <p:nvSpPr>
          <p:cNvPr id="14" name="文本框 13"/>
          <p:cNvSpPr txBox="1"/>
          <p:nvPr/>
        </p:nvSpPr>
        <p:spPr>
          <a:xfrm>
            <a:off x="2179445" y="3458210"/>
            <a:ext cx="1420495" cy="460375"/>
          </a:xfrm>
          <a:prstGeom prst="rect">
            <a:avLst/>
          </a:prstGeom>
          <a:noFill/>
        </p:spPr>
        <p:txBody>
          <a:bodyPr wrap="square" rtlCol="0">
            <a:spAutoFit/>
          </a:bodyPr>
          <a:lstStyle/>
          <a:p>
            <a:pPr algn="ctr"/>
            <a:r>
              <a:rPr lang="zh-CN" altLang="en-US" sz="2400" noProof="0" dirty="0" smtClean="0">
                <a:ln>
                  <a:noFill/>
                </a:ln>
                <a:effectLst/>
                <a:uLnTx/>
                <a:uFillTx/>
                <a:latin typeface="Arial" panose="020B0604020202020204" pitchFamily="34" charset="0"/>
                <a:ea typeface="微软雅黑" panose="020B0503020204020204" charset="-122"/>
                <a:cs typeface="+mn-ea"/>
                <a:sym typeface="Arial" panose="020B0604020202020204" pitchFamily="34" charset="0"/>
              </a:rPr>
              <a:t>方案综述</a:t>
            </a:r>
            <a:endParaRPr lang="zh-CN" altLang="en-US" sz="2400" noProof="0" dirty="0">
              <a:ln>
                <a:noFill/>
              </a:ln>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7" name="文本框 16"/>
          <p:cNvSpPr txBox="1"/>
          <p:nvPr/>
        </p:nvSpPr>
        <p:spPr>
          <a:xfrm>
            <a:off x="4387975" y="2283460"/>
            <a:ext cx="1515110" cy="1322070"/>
          </a:xfrm>
          <a:prstGeom prst="rect">
            <a:avLst/>
          </a:prstGeom>
          <a:noFill/>
        </p:spPr>
        <p:txBody>
          <a:bodyPr wrap="square" rtlCol="0">
            <a:spAutoFit/>
          </a:bodyPr>
          <a:lstStyle/>
          <a:p>
            <a:pPr algn="ctr"/>
            <a:r>
              <a:rPr lang="en-US" altLang="zh-CN" sz="8000" noProof="0" dirty="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02</a:t>
            </a:r>
            <a:endParaRPr kumimoji="0" lang="zh-CN" altLang="en-US" sz="8000" b="0" i="0" u="none" strike="noStrike" kern="1200" cap="none" spc="0" normalizeH="0" baseline="0" noProof="0" dirty="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8" name="文本框 17"/>
          <p:cNvSpPr txBox="1"/>
          <p:nvPr/>
        </p:nvSpPr>
        <p:spPr>
          <a:xfrm>
            <a:off x="4519420"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系统介绍</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1" name="文本框 20"/>
          <p:cNvSpPr txBox="1"/>
          <p:nvPr/>
        </p:nvSpPr>
        <p:spPr>
          <a:xfrm>
            <a:off x="6734935" y="2283460"/>
            <a:ext cx="1515110" cy="1322070"/>
          </a:xfrm>
          <a:prstGeom prst="rect">
            <a:avLst/>
          </a:prstGeom>
          <a:noFill/>
        </p:spPr>
        <p:txBody>
          <a:bodyPr wrap="square" rtlCol="0">
            <a:spAutoFit/>
          </a:bodyPr>
          <a:lstStyle/>
          <a:p>
            <a:pPr algn="ctr"/>
            <a:r>
              <a:rPr lang="en-US" altLang="zh-CN" sz="8000" noProof="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03</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2" name="文本框 21"/>
          <p:cNvSpPr txBox="1"/>
          <p:nvPr/>
        </p:nvSpPr>
        <p:spPr>
          <a:xfrm>
            <a:off x="6866380"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效果展示</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Tree>
    <p:extLst>
      <p:ext uri="{BB962C8B-B14F-4D97-AF65-F5344CB8AC3E}">
        <p14:creationId xmlns:p14="http://schemas.microsoft.com/office/powerpoint/2010/main" val="217172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591820" y="3602355"/>
            <a:ext cx="11365230" cy="2719070"/>
          </a:xfrm>
          <a:prstGeom prst="roundRect">
            <a:avLst>
              <a:gd name="adj" fmla="val 5957"/>
            </a:avLst>
          </a:prstGeom>
          <a:solidFill>
            <a:schemeClr val="bg1"/>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defTabSz="1219200" fontAlgn="base">
              <a:spcBef>
                <a:spcPct val="0"/>
              </a:spcBef>
              <a:spcAft>
                <a:spcPct val="0"/>
              </a:spcAft>
            </a:pPr>
            <a:endParaRPr lang="zh-CN" altLang="en-US" sz="2400">
              <a:solidFill>
                <a:schemeClr val="tx1">
                  <a:lumMod val="85000"/>
                  <a:lumOff val="15000"/>
                </a:schemeClr>
              </a:solidFill>
              <a:latin typeface=""/>
              <a:ea typeface="微软雅黑" panose="020B0503020204020204" pitchFamily="34" charset="-122"/>
              <a:cs typeface="+mn-ea"/>
              <a:sym typeface=""/>
            </a:endParaRPr>
          </a:p>
        </p:txBody>
      </p:sp>
      <p:sp>
        <p:nvSpPr>
          <p:cNvPr id="5" name="圆角矩形 4"/>
          <p:cNvSpPr/>
          <p:nvPr/>
        </p:nvSpPr>
        <p:spPr>
          <a:xfrm>
            <a:off x="592455" y="1097280"/>
            <a:ext cx="6764020" cy="2291080"/>
          </a:xfrm>
          <a:prstGeom prst="roundRect">
            <a:avLst>
              <a:gd name="adj" fmla="val 5957"/>
            </a:avLst>
          </a:prstGeom>
          <a:solidFill>
            <a:schemeClr val="bg1"/>
          </a:solidFill>
          <a:ln w="9525">
            <a:noFill/>
          </a:ln>
          <a:effectLst/>
        </p:spPr>
        <p:style>
          <a:lnRef idx="2">
            <a:schemeClr val="dk1"/>
          </a:lnRef>
          <a:fillRef idx="1">
            <a:schemeClr val="lt1"/>
          </a:fillRef>
          <a:effectRef idx="0">
            <a:schemeClr val="dk1"/>
          </a:effectRef>
          <a:fontRef idx="minor">
            <a:schemeClr val="dk1"/>
          </a:fontRef>
        </p:style>
        <p:txBody>
          <a:bodyPr rtlCol="0" anchor="ctr"/>
          <a:lstStyle/>
          <a:p>
            <a:pPr algn="ctr" defTabSz="1219200" fontAlgn="base">
              <a:spcBef>
                <a:spcPct val="0"/>
              </a:spcBef>
              <a:spcAft>
                <a:spcPct val="0"/>
              </a:spcAft>
            </a:pPr>
            <a:endParaRPr lang="zh-CN" altLang="en-US" sz="2400">
              <a:solidFill>
                <a:schemeClr val="tx1">
                  <a:lumMod val="85000"/>
                  <a:lumOff val="15000"/>
                </a:schemeClr>
              </a:solidFill>
              <a:latin typeface=""/>
              <a:ea typeface="微软雅黑" panose="020B0503020204020204" pitchFamily="34" charset="-122"/>
              <a:cs typeface="+mn-ea"/>
              <a:sym typeface=""/>
            </a:endParaRPr>
          </a:p>
        </p:txBody>
      </p:sp>
      <p:grpSp>
        <p:nvGrpSpPr>
          <p:cNvPr id="8" name="组合 7"/>
          <p:cNvGrpSpPr/>
          <p:nvPr/>
        </p:nvGrpSpPr>
        <p:grpSpPr>
          <a:xfrm>
            <a:off x="911860" y="1208405"/>
            <a:ext cx="6802755" cy="1938020"/>
            <a:chOff x="1435" y="1903"/>
            <a:chExt cx="10713" cy="3052"/>
          </a:xfrm>
        </p:grpSpPr>
        <p:sp>
          <p:nvSpPr>
            <p:cNvPr id="6" name="TextBox 30"/>
            <p:cNvSpPr txBox="1"/>
            <p:nvPr/>
          </p:nvSpPr>
          <p:spPr>
            <a:xfrm>
              <a:off x="2851" y="1903"/>
              <a:ext cx="9297" cy="2630"/>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just" defTabSz="1219200" fontAlgn="base">
                <a:lnSpc>
                  <a:spcPct val="200000"/>
                </a:lnSpc>
                <a:spcBef>
                  <a:spcPct val="0"/>
                </a:spcBef>
                <a:spcAft>
                  <a:spcPct val="0"/>
                </a:spcAft>
                <a:buClr>
                  <a:srgbClr val="1170FF"/>
                </a:buClr>
                <a:buFont typeface="Wingdings" panose="05000000000000000000" pitchFamily="2" charset="2"/>
                <a:buChar char="l"/>
              </a:pPr>
              <a:r>
                <a:rPr lang="zh-CN" altLang="en-US" dirty="0">
                  <a:solidFill>
                    <a:schemeClr val="tx1">
                      <a:lumMod val="85000"/>
                      <a:lumOff val="15000"/>
                    </a:schemeClr>
                  </a:solidFill>
                  <a:latin typeface=""/>
                  <a:ea typeface="微软雅黑" panose="020B0503020204020204" pitchFamily="34" charset="-122"/>
                  <a:cs typeface="+mn-ea"/>
                  <a:sym typeface=""/>
                </a:rPr>
                <a:t>专注智慧医疗 助力健康中国</a:t>
              </a:r>
              <a:endParaRPr lang="en-US" altLang="zh-CN" dirty="0">
                <a:solidFill>
                  <a:schemeClr val="tx1">
                    <a:lumMod val="85000"/>
                    <a:lumOff val="15000"/>
                  </a:schemeClr>
                </a:solidFill>
                <a:latin typeface=""/>
                <a:ea typeface="微软雅黑" panose="020B0503020204020204" pitchFamily="34" charset="-122"/>
                <a:cs typeface="+mn-ea"/>
                <a:sym typeface=""/>
              </a:endParaRPr>
            </a:p>
            <a:p>
              <a:pPr marL="285750" indent="-285750" algn="just" defTabSz="1219200" fontAlgn="base">
                <a:lnSpc>
                  <a:spcPct val="200000"/>
                </a:lnSpc>
                <a:spcBef>
                  <a:spcPct val="0"/>
                </a:spcBef>
                <a:spcAft>
                  <a:spcPct val="0"/>
                </a:spcAft>
                <a:buClr>
                  <a:srgbClr val="1170FF"/>
                </a:buClr>
                <a:buFont typeface="Wingdings" panose="05000000000000000000" pitchFamily="2" charset="2"/>
                <a:buChar char="l"/>
              </a:pPr>
              <a:r>
                <a:rPr lang="zh-CN" altLang="en-US" dirty="0">
                  <a:solidFill>
                    <a:schemeClr val="tx1">
                      <a:lumMod val="85000"/>
                      <a:lumOff val="15000"/>
                    </a:schemeClr>
                  </a:solidFill>
                  <a:latin typeface=""/>
                  <a:ea typeface="微软雅黑" panose="020B0503020204020204" pitchFamily="34" charset="-122"/>
                  <a:cs typeface="+mn-ea"/>
                  <a:sym typeface=""/>
                </a:rPr>
                <a:t>医疗行业</a:t>
              </a:r>
              <a:r>
                <a:rPr lang="en-US" altLang="zh-CN" dirty="0">
                  <a:solidFill>
                    <a:schemeClr val="tx1">
                      <a:lumMod val="85000"/>
                      <a:lumOff val="15000"/>
                    </a:schemeClr>
                  </a:solidFill>
                  <a:latin typeface=""/>
                  <a:ea typeface="微软雅黑" panose="020B0503020204020204" pitchFamily="34" charset="-122"/>
                  <a:cs typeface="+mn-ea"/>
                  <a:sym typeface=""/>
                </a:rPr>
                <a:t>IT</a:t>
              </a:r>
              <a:r>
                <a:rPr lang="zh-CN" altLang="en-US" dirty="0">
                  <a:solidFill>
                    <a:schemeClr val="tx1">
                      <a:lumMod val="85000"/>
                      <a:lumOff val="15000"/>
                    </a:schemeClr>
                  </a:solidFill>
                  <a:latin typeface=""/>
                  <a:ea typeface="微软雅黑" panose="020B0503020204020204" pitchFamily="34" charset="-122"/>
                  <a:cs typeface="+mn-ea"/>
                  <a:sym typeface=""/>
                </a:rPr>
                <a:t>解决方案的提供商和服务商</a:t>
              </a:r>
            </a:p>
            <a:p>
              <a:pPr marL="285750" indent="-285750" algn="just" defTabSz="1219200" fontAlgn="base">
                <a:lnSpc>
                  <a:spcPct val="200000"/>
                </a:lnSpc>
                <a:spcBef>
                  <a:spcPct val="0"/>
                </a:spcBef>
                <a:spcAft>
                  <a:spcPct val="0"/>
                </a:spcAft>
                <a:buClr>
                  <a:srgbClr val="1170FF"/>
                </a:buClr>
                <a:buFont typeface="Wingdings" panose="05000000000000000000" pitchFamily="2" charset="2"/>
                <a:buChar char="l"/>
              </a:pPr>
              <a:r>
                <a:rPr lang="zh-CN" altLang="en-US">
                  <a:solidFill>
                    <a:schemeClr val="tx1">
                      <a:lumMod val="85000"/>
                      <a:lumOff val="15000"/>
                    </a:schemeClr>
                  </a:solidFill>
                  <a:latin typeface=""/>
                  <a:ea typeface="微软雅黑" panose="020B0503020204020204" pitchFamily="34" charset="-122"/>
                  <a:cs typeface="+mn-ea"/>
                  <a:sym typeface=""/>
                </a:rPr>
                <a:t>智慧医疗解决方案引领者</a:t>
              </a:r>
            </a:p>
          </p:txBody>
        </p:sp>
        <p:sp>
          <p:nvSpPr>
            <p:cNvPr id="7" name="文本框 6"/>
            <p:cNvSpPr txBox="1"/>
            <p:nvPr/>
          </p:nvSpPr>
          <p:spPr>
            <a:xfrm>
              <a:off x="1435" y="2226"/>
              <a:ext cx="756" cy="2729"/>
            </a:xfrm>
            <a:prstGeom prst="rect">
              <a:avLst/>
            </a:prstGeom>
            <a:noFill/>
          </p:spPr>
          <p:txBody>
            <a:bodyPr wrap="square" rtlCol="0">
              <a:spAutoFit/>
            </a:bodyPr>
            <a:lstStyle/>
            <a:p>
              <a:pPr defTabSz="1219200" fontAlgn="base">
                <a:spcBef>
                  <a:spcPct val="0"/>
                </a:spcBef>
                <a:spcAft>
                  <a:spcPct val="0"/>
                </a:spcAft>
              </a:pPr>
              <a:r>
                <a:rPr lang="zh-CN" altLang="en-US" sz="2665" b="1">
                  <a:solidFill>
                    <a:schemeClr val="tx1">
                      <a:lumMod val="85000"/>
                      <a:lumOff val="15000"/>
                    </a:schemeClr>
                  </a:solidFill>
                  <a:latin typeface=""/>
                  <a:ea typeface="微软雅黑" panose="020B0503020204020204" pitchFamily="34" charset="-122"/>
                  <a:cs typeface="+mn-ea"/>
                  <a:sym typeface=""/>
                </a:rPr>
                <a:t>神思旭辉</a:t>
              </a:r>
            </a:p>
          </p:txBody>
        </p:sp>
        <p:sp>
          <p:nvSpPr>
            <p:cNvPr id="21" name="文本框 20"/>
            <p:cNvSpPr txBox="1"/>
            <p:nvPr/>
          </p:nvSpPr>
          <p:spPr>
            <a:xfrm>
              <a:off x="2047" y="2635"/>
              <a:ext cx="465" cy="1888"/>
            </a:xfrm>
            <a:prstGeom prst="rect">
              <a:avLst/>
            </a:prstGeom>
            <a:noFill/>
          </p:spPr>
          <p:txBody>
            <a:bodyPr wrap="square" rtlCol="0">
              <a:spAutoFit/>
            </a:bodyPr>
            <a:lstStyle/>
            <a:p>
              <a:pPr defTabSz="1219200" fontAlgn="base">
                <a:spcBef>
                  <a:spcPct val="0"/>
                </a:spcBef>
                <a:spcAft>
                  <a:spcPct val="0"/>
                </a:spcAft>
              </a:pPr>
              <a:r>
                <a:rPr lang="zh-CN" altLang="en-US" sz="1200">
                  <a:solidFill>
                    <a:schemeClr val="tx1">
                      <a:lumMod val="85000"/>
                      <a:lumOff val="15000"/>
                    </a:schemeClr>
                  </a:solidFill>
                  <a:latin typeface=""/>
                  <a:ea typeface="微软雅黑" panose="020B0503020204020204" pitchFamily="34" charset="-122"/>
                  <a:cs typeface="+mn-ea"/>
                  <a:sym typeface=""/>
                </a:rPr>
                <a:t>神思电子控股</a:t>
              </a:r>
            </a:p>
          </p:txBody>
        </p:sp>
      </p:grpSp>
      <p:sp>
        <p:nvSpPr>
          <p:cNvPr id="25" name="圆角矩形 24"/>
          <p:cNvSpPr/>
          <p:nvPr/>
        </p:nvSpPr>
        <p:spPr>
          <a:xfrm>
            <a:off x="7592060" y="1097280"/>
            <a:ext cx="4197350" cy="2291715"/>
          </a:xfrm>
          <a:prstGeom prst="roundRect">
            <a:avLst>
              <a:gd name="adj" fmla="val 4959"/>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
              <a:ea typeface="微软雅黑" panose="020B0503020204020204" pitchFamily="34" charset="-122"/>
              <a:sym typeface=""/>
            </a:endParaRPr>
          </a:p>
        </p:txBody>
      </p:sp>
      <p:grpSp>
        <p:nvGrpSpPr>
          <p:cNvPr id="9" name="组合 8"/>
          <p:cNvGrpSpPr/>
          <p:nvPr/>
        </p:nvGrpSpPr>
        <p:grpSpPr>
          <a:xfrm>
            <a:off x="911860" y="3804285"/>
            <a:ext cx="7259955" cy="2308225"/>
            <a:chOff x="1268" y="6044"/>
            <a:chExt cx="11433" cy="3635"/>
          </a:xfrm>
        </p:grpSpPr>
        <p:sp>
          <p:nvSpPr>
            <p:cNvPr id="10" name="文本框 9"/>
            <p:cNvSpPr txBox="1"/>
            <p:nvPr/>
          </p:nvSpPr>
          <p:spPr>
            <a:xfrm>
              <a:off x="2827" y="6044"/>
              <a:ext cx="9874" cy="3635"/>
            </a:xfrm>
            <a:prstGeom prst="rect">
              <a:avLst/>
            </a:prstGeom>
            <a:noFill/>
          </p:spPr>
          <p:txBody>
            <a:bodyPr wrap="square" rtlCol="0">
              <a:spAutoFit/>
            </a:bodyPr>
            <a:lstStyle/>
            <a:p>
              <a:pPr marL="285750" indent="-285750" algn="just" defTabSz="1219200" fontAlgn="base">
                <a:lnSpc>
                  <a:spcPct val="150000"/>
                </a:lnSpc>
                <a:spcBef>
                  <a:spcPct val="0"/>
                </a:spcBef>
                <a:spcAft>
                  <a:spcPct val="0"/>
                </a:spcAft>
                <a:buClr>
                  <a:srgbClr val="1170FF"/>
                </a:buClr>
                <a:buFont typeface="Wingdings" panose="05000000000000000000" pitchFamily="2" charset="2"/>
                <a:buChar char="l"/>
                <a:defRPr/>
              </a:pPr>
              <a:r>
                <a:rPr lang="zh-CN" altLang="en-US" sz="1600">
                  <a:solidFill>
                    <a:schemeClr val="tx1">
                      <a:lumMod val="85000"/>
                      <a:lumOff val="15000"/>
                    </a:schemeClr>
                  </a:solidFill>
                  <a:latin typeface=""/>
                  <a:ea typeface="微软雅黑" panose="020B0503020204020204" pitchFamily="34" charset="-122"/>
                  <a:cs typeface="+mn-ea"/>
                  <a:sym typeface=""/>
                </a:rPr>
                <a:t>中国身份识别智能服务领域领军企业</a:t>
              </a:r>
              <a:endParaRPr lang="en-US" altLang="zh-CN" sz="1600">
                <a:solidFill>
                  <a:schemeClr val="tx1">
                    <a:lumMod val="85000"/>
                    <a:lumOff val="15000"/>
                  </a:schemeClr>
                </a:solidFill>
                <a:latin typeface=""/>
                <a:ea typeface="微软雅黑" panose="020B0503020204020204" pitchFamily="34" charset="-122"/>
                <a:cs typeface="+mn-ea"/>
                <a:sym typeface=""/>
              </a:endParaRPr>
            </a:p>
            <a:p>
              <a:pPr marL="285750" indent="-285750" algn="just" defTabSz="1219200" fontAlgn="base">
                <a:lnSpc>
                  <a:spcPct val="150000"/>
                </a:lnSpc>
                <a:spcBef>
                  <a:spcPct val="0"/>
                </a:spcBef>
                <a:spcAft>
                  <a:spcPct val="0"/>
                </a:spcAft>
                <a:buClr>
                  <a:srgbClr val="1170FF"/>
                </a:buClr>
                <a:buFont typeface="Wingdings" panose="05000000000000000000" pitchFamily="2" charset="2"/>
                <a:buChar char="l"/>
                <a:defRPr/>
              </a:pPr>
              <a:r>
                <a:rPr lang="zh-CN" altLang="en-US" sz="1600">
                  <a:solidFill>
                    <a:schemeClr val="tx1">
                      <a:lumMod val="85000"/>
                      <a:lumOff val="15000"/>
                    </a:schemeClr>
                  </a:solidFill>
                  <a:latin typeface=""/>
                  <a:ea typeface="微软雅黑" panose="020B0503020204020204" pitchFamily="34" charset="-122"/>
                  <a:cs typeface="+mn-ea"/>
                  <a:sym typeface=""/>
                </a:rPr>
                <a:t>国家发改委人工智能创新发展重大工程承接单位</a:t>
              </a:r>
              <a:endParaRPr lang="en-US" altLang="zh-CN" sz="1600">
                <a:solidFill>
                  <a:schemeClr val="tx1">
                    <a:lumMod val="85000"/>
                    <a:lumOff val="15000"/>
                  </a:schemeClr>
                </a:solidFill>
                <a:latin typeface=""/>
                <a:ea typeface="微软雅黑" panose="020B0503020204020204" pitchFamily="34" charset="-122"/>
                <a:cs typeface="+mn-ea"/>
                <a:sym typeface=""/>
              </a:endParaRPr>
            </a:p>
            <a:p>
              <a:pPr marL="285750" indent="-285750" algn="just" defTabSz="1219200" fontAlgn="base">
                <a:lnSpc>
                  <a:spcPct val="150000"/>
                </a:lnSpc>
                <a:spcBef>
                  <a:spcPct val="0"/>
                </a:spcBef>
                <a:spcAft>
                  <a:spcPct val="0"/>
                </a:spcAft>
                <a:buClr>
                  <a:srgbClr val="1170FF"/>
                </a:buClr>
                <a:buFont typeface="Wingdings" panose="05000000000000000000" pitchFamily="2" charset="2"/>
                <a:buChar char="l"/>
                <a:defRPr/>
              </a:pPr>
              <a:r>
                <a:rPr lang="zh-CN" altLang="en-US" sz="1600">
                  <a:solidFill>
                    <a:schemeClr val="tx1">
                      <a:lumMod val="85000"/>
                      <a:lumOff val="15000"/>
                    </a:schemeClr>
                  </a:solidFill>
                  <a:latin typeface=""/>
                  <a:ea typeface="微软雅黑" panose="020B0503020204020204" pitchFamily="34" charset="-122"/>
                  <a:cs typeface="+mn-ea"/>
                  <a:sym typeface=""/>
                </a:rPr>
                <a:t>中关村双创服务机器人产业联盟专委会副理事长单位</a:t>
              </a:r>
              <a:endParaRPr lang="en-US" altLang="zh-CN" sz="1600">
                <a:solidFill>
                  <a:schemeClr val="tx1">
                    <a:lumMod val="85000"/>
                    <a:lumOff val="15000"/>
                  </a:schemeClr>
                </a:solidFill>
                <a:latin typeface=""/>
                <a:ea typeface="微软雅黑" panose="020B0503020204020204" pitchFamily="34" charset="-122"/>
                <a:cs typeface="+mn-ea"/>
                <a:sym typeface=""/>
              </a:endParaRPr>
            </a:p>
            <a:p>
              <a:pPr marL="285750" indent="-285750" algn="just" defTabSz="1219200" fontAlgn="base">
                <a:lnSpc>
                  <a:spcPct val="150000"/>
                </a:lnSpc>
                <a:spcBef>
                  <a:spcPct val="0"/>
                </a:spcBef>
                <a:spcAft>
                  <a:spcPct val="0"/>
                </a:spcAft>
                <a:buClr>
                  <a:srgbClr val="1170FF"/>
                </a:buClr>
                <a:buFont typeface="Wingdings" panose="05000000000000000000" pitchFamily="2" charset="2"/>
                <a:buChar char="l"/>
                <a:defRPr/>
              </a:pPr>
              <a:r>
                <a:rPr lang="zh-CN" altLang="en-US" sz="1600">
                  <a:solidFill>
                    <a:schemeClr val="tx1">
                      <a:lumMod val="85000"/>
                      <a:lumOff val="15000"/>
                    </a:schemeClr>
                  </a:solidFill>
                  <a:latin typeface=""/>
                  <a:ea typeface="微软雅黑" panose="020B0503020204020204" pitchFamily="34" charset="-122"/>
                  <a:cs typeface="+mn-ea"/>
                  <a:sym typeface=""/>
                </a:rPr>
                <a:t>国家工信部新一代人工智能产业创新重点任务揭榜任</a:t>
              </a:r>
            </a:p>
            <a:p>
              <a:pPr marL="285750" indent="-285750" algn="just" defTabSz="1219200" fontAlgn="base">
                <a:lnSpc>
                  <a:spcPct val="150000"/>
                </a:lnSpc>
                <a:spcBef>
                  <a:spcPct val="0"/>
                </a:spcBef>
                <a:spcAft>
                  <a:spcPct val="0"/>
                </a:spcAft>
                <a:buClr>
                  <a:srgbClr val="1170FF"/>
                </a:buClr>
                <a:buFont typeface="Wingdings" panose="05000000000000000000" pitchFamily="2" charset="2"/>
                <a:buChar char="l"/>
                <a:defRPr/>
              </a:pPr>
              <a:r>
                <a:rPr lang="zh-CN" altLang="en-US" sz="1600">
                  <a:solidFill>
                    <a:schemeClr val="tx1">
                      <a:lumMod val="85000"/>
                      <a:lumOff val="15000"/>
                    </a:schemeClr>
                  </a:solidFill>
                  <a:latin typeface=""/>
                  <a:ea typeface="微软雅黑" panose="020B0503020204020204" pitchFamily="34" charset="-122"/>
                  <a:cs typeface="+mn-ea"/>
                  <a:sym typeface=""/>
                </a:rPr>
                <a:t>务潜力单位</a:t>
              </a:r>
              <a:endParaRPr lang="en-US" altLang="zh-CN" sz="1600">
                <a:solidFill>
                  <a:schemeClr val="tx1">
                    <a:lumMod val="85000"/>
                    <a:lumOff val="15000"/>
                  </a:schemeClr>
                </a:solidFill>
                <a:latin typeface=""/>
                <a:ea typeface="微软雅黑" panose="020B0503020204020204" pitchFamily="34" charset="-122"/>
                <a:cs typeface="+mn-ea"/>
                <a:sym typeface=""/>
              </a:endParaRPr>
            </a:p>
            <a:p>
              <a:pPr marL="285750" indent="-285750" algn="just" defTabSz="1219200" fontAlgn="base">
                <a:lnSpc>
                  <a:spcPct val="150000"/>
                </a:lnSpc>
                <a:spcBef>
                  <a:spcPct val="0"/>
                </a:spcBef>
                <a:spcAft>
                  <a:spcPct val="0"/>
                </a:spcAft>
                <a:buClr>
                  <a:srgbClr val="1170FF"/>
                </a:buClr>
                <a:buFont typeface="Wingdings" panose="05000000000000000000" pitchFamily="2" charset="2"/>
                <a:buChar char="l"/>
                <a:defRPr/>
              </a:pPr>
              <a:r>
                <a:rPr lang="zh-CN" altLang="en-US" sz="1600">
                  <a:solidFill>
                    <a:schemeClr val="tx1">
                      <a:lumMod val="85000"/>
                      <a:lumOff val="15000"/>
                    </a:schemeClr>
                  </a:solidFill>
                  <a:latin typeface=""/>
                  <a:ea typeface="微软雅黑" panose="020B0503020204020204" pitchFamily="34" charset="-122"/>
                  <a:cs typeface="+mn-ea"/>
                  <a:sym typeface=""/>
                </a:rPr>
                <a:t>国家工信部人工智能与实体经济深度融合创新项目</a:t>
              </a:r>
              <a:endParaRPr lang="en-US" altLang="zh-CN" sz="1600" dirty="0">
                <a:solidFill>
                  <a:schemeClr val="tx1">
                    <a:lumMod val="85000"/>
                    <a:lumOff val="15000"/>
                  </a:schemeClr>
                </a:solidFill>
                <a:latin typeface=""/>
                <a:ea typeface="微软雅黑" panose="020B0503020204020204" pitchFamily="34" charset="-122"/>
                <a:cs typeface="+mn-ea"/>
                <a:sym typeface=""/>
              </a:endParaRPr>
            </a:p>
          </p:txBody>
        </p:sp>
        <p:sp>
          <p:nvSpPr>
            <p:cNvPr id="11" name="文本框 10"/>
            <p:cNvSpPr txBox="1"/>
            <p:nvPr/>
          </p:nvSpPr>
          <p:spPr>
            <a:xfrm>
              <a:off x="1268" y="6661"/>
              <a:ext cx="1043" cy="2731"/>
            </a:xfrm>
            <a:prstGeom prst="rect">
              <a:avLst/>
            </a:prstGeom>
            <a:noFill/>
          </p:spPr>
          <p:txBody>
            <a:bodyPr wrap="square" rtlCol="0">
              <a:spAutoFit/>
            </a:bodyPr>
            <a:lstStyle/>
            <a:p>
              <a:pPr defTabSz="1219200" fontAlgn="base">
                <a:spcBef>
                  <a:spcPct val="0"/>
                </a:spcBef>
                <a:spcAft>
                  <a:spcPct val="0"/>
                </a:spcAft>
              </a:pPr>
              <a:r>
                <a:rPr lang="zh-CN" altLang="en-US" sz="2665" b="1">
                  <a:solidFill>
                    <a:schemeClr val="tx1">
                      <a:lumMod val="85000"/>
                      <a:lumOff val="15000"/>
                    </a:schemeClr>
                  </a:solidFill>
                  <a:latin typeface=""/>
                  <a:ea typeface="微软雅黑" panose="020B0503020204020204" pitchFamily="34" charset="-122"/>
                  <a:cs typeface="+mn-ea"/>
                  <a:sym typeface=""/>
                </a:rPr>
                <a:t>神思电子</a:t>
              </a:r>
            </a:p>
          </p:txBody>
        </p:sp>
        <p:sp>
          <p:nvSpPr>
            <p:cNvPr id="13" name="文本框 12"/>
            <p:cNvSpPr txBox="1"/>
            <p:nvPr/>
          </p:nvSpPr>
          <p:spPr>
            <a:xfrm>
              <a:off x="1965" y="6979"/>
              <a:ext cx="582" cy="2160"/>
            </a:xfrm>
            <a:prstGeom prst="rect">
              <a:avLst/>
            </a:prstGeom>
            <a:noFill/>
          </p:spPr>
          <p:txBody>
            <a:bodyPr vert="eaVert" wrap="none" rtlCol="0">
              <a:spAutoFit/>
            </a:bodyPr>
            <a:lstStyle/>
            <a:p>
              <a:pPr defTabSz="1219200" fontAlgn="base">
                <a:spcBef>
                  <a:spcPct val="0"/>
                </a:spcBef>
                <a:spcAft>
                  <a:spcPct val="0"/>
                </a:spcAft>
              </a:pPr>
              <a:r>
                <a:rPr lang="zh-CN" altLang="en-US" sz="1200">
                  <a:solidFill>
                    <a:schemeClr val="tx1">
                      <a:lumMod val="85000"/>
                      <a:lumOff val="15000"/>
                    </a:schemeClr>
                  </a:solidFill>
                  <a:latin typeface=""/>
                  <a:ea typeface="微软雅黑" panose="020B0503020204020204" pitchFamily="34" charset="-122"/>
                  <a:cs typeface="+mn-ea"/>
                  <a:sym typeface=""/>
                </a:rPr>
                <a:t>股票代码：</a:t>
              </a:r>
              <a:r>
                <a:rPr lang="en-US" altLang="zh-CN" sz="1200">
                  <a:solidFill>
                    <a:schemeClr val="tx1">
                      <a:lumMod val="85000"/>
                      <a:lumOff val="15000"/>
                    </a:schemeClr>
                  </a:solidFill>
                  <a:latin typeface=""/>
                  <a:ea typeface="微软雅黑" panose="020B0503020204020204" pitchFamily="34" charset="-122"/>
                  <a:cs typeface="+mn-ea"/>
                  <a:sym typeface=""/>
                </a:rPr>
                <a:t>300479</a:t>
              </a:r>
              <a:endParaRPr lang="zh-CN" altLang="en-US" sz="1200" b="1">
                <a:solidFill>
                  <a:schemeClr val="tx1">
                    <a:lumMod val="85000"/>
                    <a:lumOff val="15000"/>
                  </a:schemeClr>
                </a:solidFill>
                <a:latin typeface=""/>
                <a:ea typeface="微软雅黑" panose="020B0503020204020204" pitchFamily="34" charset="-122"/>
                <a:cs typeface="+mn-ea"/>
                <a:sym typeface=""/>
              </a:endParaRPr>
            </a:p>
          </p:txBody>
        </p:sp>
      </p:grpSp>
      <p:sp>
        <p:nvSpPr>
          <p:cNvPr id="37" name="圆角矩形 36"/>
          <p:cNvSpPr/>
          <p:nvPr/>
        </p:nvSpPr>
        <p:spPr>
          <a:xfrm>
            <a:off x="7585075" y="4067175"/>
            <a:ext cx="4211320" cy="1789430"/>
          </a:xfrm>
          <a:prstGeom prst="roundRect">
            <a:avLst>
              <a:gd name="adj" fmla="val 6493"/>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
              <a:ea typeface="微软雅黑" panose="020B0503020204020204" pitchFamily="34" charset="-122"/>
              <a:sym typeface=""/>
            </a:endParaRPr>
          </a:p>
        </p:txBody>
      </p:sp>
      <p:sp>
        <p:nvSpPr>
          <p:cNvPr id="2" name="文本框 1"/>
          <p:cNvSpPr txBox="1">
            <a:spLocks noChangeArrowheads="1"/>
          </p:cNvSpPr>
          <p:nvPr/>
        </p:nvSpPr>
        <p:spPr bwMode="auto">
          <a:xfrm>
            <a:off x="793750" y="411163"/>
            <a:ext cx="162095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fontAlgn="base">
              <a:lnSpc>
                <a:spcPct val="90000"/>
              </a:lnSpc>
              <a:spcBef>
                <a:spcPct val="0"/>
              </a:spcBef>
              <a:spcAft>
                <a:spcPct val="0"/>
              </a:spcAft>
            </a:pPr>
            <a:r>
              <a:rPr lang="zh-CN" altLang="en-US" sz="2800" b="1" dirty="0">
                <a:solidFill>
                  <a:srgbClr val="3FA692"/>
                </a:solidFill>
                <a:latin typeface=""/>
                <a:ea typeface="微软雅黑" panose="020B0503020204020204" pitchFamily="34" charset="-122"/>
                <a:cs typeface="+mn-ea"/>
                <a:sym typeface=""/>
              </a:rPr>
              <a:t>企业概况</a:t>
            </a:r>
          </a:p>
        </p:txBody>
      </p:sp>
    </p:spTree>
    <p:extLst>
      <p:ext uri="{BB962C8B-B14F-4D97-AF65-F5344CB8AC3E}">
        <p14:creationId xmlns:p14="http://schemas.microsoft.com/office/powerpoint/2010/main" val="2532859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67740" y="3283585"/>
            <a:ext cx="2007235" cy="1417955"/>
          </a:xfrm>
          <a:prstGeom prst="roundRect">
            <a:avLst>
              <a:gd name="adj" fmla="val 12718"/>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2" name="标题 1"/>
          <p:cNvSpPr>
            <a:spLocks noGrp="1"/>
          </p:cNvSpPr>
          <p:nvPr>
            <p:ph type="title"/>
          </p:nvPr>
        </p:nvSpPr>
        <p:spPr>
          <a:xfrm>
            <a:off x="838200" y="461836"/>
            <a:ext cx="6759633" cy="484188"/>
          </a:xfrm>
          <a:prstGeom prst="rect">
            <a:avLst/>
          </a:prstGeom>
        </p:spPr>
        <p:txBody>
          <a:bodyPr/>
          <a:lstStyle/>
          <a:p>
            <a:r>
              <a:rPr lang="zh-CN" altLang="en-US" dirty="0">
                <a:solidFill>
                  <a:srgbClr val="3FA692"/>
                </a:solidFill>
                <a:latin typeface=""/>
                <a:ea typeface="微软雅黑" panose="020B0503020204020204" pitchFamily="34" charset="-122"/>
                <a:sym typeface=""/>
              </a:rPr>
              <a:t>服务体系</a:t>
            </a:r>
            <a:endParaRPr lang="en-US" altLang="zh-CN" dirty="0">
              <a:solidFill>
                <a:srgbClr val="3FA692"/>
              </a:solidFill>
              <a:latin typeface=""/>
              <a:ea typeface="微软雅黑" panose="020B0503020204020204" pitchFamily="34" charset="-122"/>
              <a:sym typeface=""/>
            </a:endParaRPr>
          </a:p>
        </p:txBody>
      </p:sp>
      <p:grpSp>
        <p:nvGrpSpPr>
          <p:cNvPr id="10" name="组合 9"/>
          <p:cNvGrpSpPr/>
          <p:nvPr/>
        </p:nvGrpSpPr>
        <p:grpSpPr>
          <a:xfrm>
            <a:off x="6902450" y="1524000"/>
            <a:ext cx="3571812" cy="674370"/>
            <a:chOff x="6902450" y="1524000"/>
            <a:chExt cx="3571812" cy="674370"/>
          </a:xfrm>
        </p:grpSpPr>
        <p:sp>
          <p:nvSpPr>
            <p:cNvPr id="49" name="文本框 48"/>
            <p:cNvSpPr txBox="1"/>
            <p:nvPr/>
          </p:nvSpPr>
          <p:spPr>
            <a:xfrm>
              <a:off x="6902450" y="1524000"/>
              <a:ext cx="3571812" cy="664669"/>
            </a:xfrm>
            <a:prstGeom prst="rect">
              <a:avLst/>
            </a:prstGeom>
            <a:noFill/>
          </p:spPr>
          <p:txBody>
            <a:bodyPr wrap="none" bIns="0" rtlCol="0">
              <a:spAutoFit/>
            </a:bodyPr>
            <a:lstStyle/>
            <a:p>
              <a:pPr algn="l" defTabSz="1219200" fontAlgn="base">
                <a:lnSpc>
                  <a:spcPct val="150000"/>
                </a:lnSpc>
                <a:spcBef>
                  <a:spcPts val="400"/>
                </a:spcBef>
                <a:spcAft>
                  <a:spcPct val="0"/>
                </a:spcAft>
                <a:defRPr/>
              </a:pPr>
              <a:r>
                <a:rPr lang="zh-CN" altLang="en-US" sz="1400" b="1" dirty="0">
                  <a:solidFill>
                    <a:schemeClr val="tx1">
                      <a:lumMod val="85000"/>
                      <a:lumOff val="15000"/>
                    </a:schemeClr>
                  </a:solidFill>
                  <a:latin typeface=""/>
                  <a:ea typeface="微软雅黑" panose="020B0503020204020204" pitchFamily="34" charset="-122"/>
                  <a:cs typeface="+mn-ea"/>
                  <a:sym typeface=""/>
                </a:rPr>
                <a:t>济南总部     电话：</a:t>
              </a:r>
              <a:r>
                <a:rPr lang="en-US" altLang="zh-CN" sz="1400" b="1" dirty="0">
                  <a:solidFill>
                    <a:schemeClr val="tx1">
                      <a:lumMod val="85000"/>
                      <a:lumOff val="15000"/>
                    </a:schemeClr>
                  </a:solidFill>
                  <a:latin typeface=""/>
                  <a:ea typeface="微软雅黑" panose="020B0503020204020204" pitchFamily="34" charset="-122"/>
                  <a:cs typeface="+mn-ea"/>
                  <a:sym typeface=""/>
                </a:rPr>
                <a:t>0531-82806288</a:t>
              </a:r>
            </a:p>
            <a:p>
              <a:pPr algn="l" defTabSz="1219200" fontAlgn="base">
                <a:lnSpc>
                  <a:spcPct val="150000"/>
                </a:lnSpc>
                <a:spcBef>
                  <a:spcPts val="400"/>
                </a:spcBef>
                <a:spcAft>
                  <a:spcPct val="0"/>
                </a:spcAft>
                <a:defRPr/>
              </a:pPr>
              <a:r>
                <a:rPr lang="zh-CN" altLang="en-US" sz="1000" dirty="0">
                  <a:solidFill>
                    <a:schemeClr val="tx1">
                      <a:lumMod val="85000"/>
                      <a:lumOff val="15000"/>
                    </a:schemeClr>
                  </a:solidFill>
                  <a:latin typeface=""/>
                  <a:ea typeface="微软雅黑" panose="020B0503020204020204" pitchFamily="34" charset="-122"/>
                  <a:cs typeface="+mn-ea"/>
                  <a:sym typeface=""/>
                </a:rPr>
                <a:t>   </a:t>
              </a:r>
              <a:r>
                <a:rPr lang="zh-CN" altLang="en-US" sz="1200" dirty="0">
                  <a:solidFill>
                    <a:schemeClr val="tx1">
                      <a:lumMod val="85000"/>
                      <a:lumOff val="15000"/>
                    </a:schemeClr>
                  </a:solidFill>
                  <a:latin typeface=""/>
                  <a:ea typeface="微软雅黑" panose="020B0503020204020204" pitchFamily="34" charset="-122"/>
                  <a:cs typeface="+mn-ea"/>
                  <a:sym typeface=""/>
                </a:rPr>
                <a:t>  济南高新区舜华西路</a:t>
              </a:r>
              <a:r>
                <a:rPr lang="en-US" altLang="zh-CN" sz="1200" dirty="0">
                  <a:solidFill>
                    <a:schemeClr val="tx1">
                      <a:lumMod val="85000"/>
                      <a:lumOff val="15000"/>
                    </a:schemeClr>
                  </a:solidFill>
                  <a:latin typeface=""/>
                  <a:ea typeface="微软雅黑" panose="020B0503020204020204" pitchFamily="34" charset="-122"/>
                  <a:cs typeface="+mn-ea"/>
                  <a:sym typeface=""/>
                </a:rPr>
                <a:t>699</a:t>
              </a:r>
              <a:r>
                <a:rPr lang="zh-CN" altLang="en-US" sz="1200" dirty="0">
                  <a:solidFill>
                    <a:schemeClr val="tx1">
                      <a:lumMod val="85000"/>
                      <a:lumOff val="15000"/>
                    </a:schemeClr>
                  </a:solidFill>
                  <a:latin typeface=""/>
                  <a:ea typeface="微软雅黑" panose="020B0503020204020204" pitchFamily="34" charset="-122"/>
                  <a:cs typeface="+mn-ea"/>
                  <a:sym typeface=""/>
                </a:rPr>
                <a:t>号神思科技园</a:t>
              </a:r>
              <a:r>
                <a:rPr lang="en-US" altLang="zh-CN" sz="1200" dirty="0">
                  <a:solidFill>
                    <a:schemeClr val="tx1">
                      <a:lumMod val="85000"/>
                      <a:lumOff val="15000"/>
                    </a:schemeClr>
                  </a:solidFill>
                  <a:latin typeface=""/>
                  <a:ea typeface="微软雅黑" panose="020B0503020204020204" pitchFamily="34" charset="-122"/>
                  <a:cs typeface="+mn-ea"/>
                  <a:sym typeface=""/>
                </a:rPr>
                <a:t>1</a:t>
              </a:r>
              <a:r>
                <a:rPr lang="zh-CN" altLang="en-US" sz="1200" dirty="0">
                  <a:solidFill>
                    <a:schemeClr val="tx1">
                      <a:lumMod val="85000"/>
                      <a:lumOff val="15000"/>
                    </a:schemeClr>
                  </a:solidFill>
                  <a:latin typeface=""/>
                  <a:ea typeface="微软雅黑" panose="020B0503020204020204" pitchFamily="34" charset="-122"/>
                  <a:cs typeface="+mn-ea"/>
                  <a:sym typeface=""/>
                </a:rPr>
                <a:t>号楼</a:t>
              </a:r>
              <a:r>
                <a:rPr lang="en-US" altLang="zh-CN" sz="1200" dirty="0">
                  <a:solidFill>
                    <a:schemeClr val="tx1">
                      <a:lumMod val="85000"/>
                      <a:lumOff val="15000"/>
                    </a:schemeClr>
                  </a:solidFill>
                  <a:latin typeface=""/>
                  <a:ea typeface="微软雅黑" panose="020B0503020204020204" pitchFamily="34" charset="-122"/>
                  <a:cs typeface="+mn-ea"/>
                  <a:sym typeface=""/>
                </a:rPr>
                <a:t>5</a:t>
              </a:r>
              <a:r>
                <a:rPr lang="zh-CN" altLang="en-US" sz="1200" dirty="0">
                  <a:solidFill>
                    <a:schemeClr val="tx1">
                      <a:lumMod val="85000"/>
                      <a:lumOff val="15000"/>
                    </a:schemeClr>
                  </a:solidFill>
                  <a:latin typeface=""/>
                  <a:ea typeface="微软雅黑" panose="020B0503020204020204" pitchFamily="34" charset="-122"/>
                  <a:cs typeface="+mn-ea"/>
                  <a:sym typeface=""/>
                </a:rPr>
                <a:t>层</a:t>
              </a:r>
              <a:endParaRPr lang="zh-CN" altLang="en-US" sz="1200">
                <a:solidFill>
                  <a:schemeClr val="tx1">
                    <a:lumMod val="85000"/>
                    <a:lumOff val="15000"/>
                  </a:schemeClr>
                </a:solidFill>
                <a:latin typeface=""/>
                <a:ea typeface="微软雅黑" panose="020B0503020204020204" pitchFamily="34" charset="-122"/>
                <a:sym typeface=""/>
              </a:endParaRPr>
            </a:p>
          </p:txBody>
        </p:sp>
        <p:pic>
          <p:nvPicPr>
            <p:cNvPr id="6" name="图片 5" descr="dizhi"/>
            <p:cNvPicPr>
              <a:picLocks noChangeAspect="1"/>
            </p:cNvPicPr>
            <p:nvPr/>
          </p:nvPicPr>
          <p:blipFill>
            <a:blip r:embed="rId4"/>
            <a:stretch>
              <a:fillRect/>
            </a:stretch>
          </p:blipFill>
          <p:spPr>
            <a:xfrm flipH="1">
              <a:off x="7002780" y="1999615"/>
              <a:ext cx="153670" cy="198755"/>
            </a:xfrm>
            <a:prstGeom prst="rect">
              <a:avLst/>
            </a:prstGeom>
          </p:spPr>
        </p:pic>
      </p:grpSp>
      <p:grpSp>
        <p:nvGrpSpPr>
          <p:cNvPr id="16" name="组合 15"/>
          <p:cNvGrpSpPr/>
          <p:nvPr/>
        </p:nvGrpSpPr>
        <p:grpSpPr>
          <a:xfrm>
            <a:off x="6902450" y="4402455"/>
            <a:ext cx="3971925" cy="710836"/>
            <a:chOff x="6902450" y="4402455"/>
            <a:chExt cx="3971925" cy="710836"/>
          </a:xfrm>
        </p:grpSpPr>
        <p:sp>
          <p:nvSpPr>
            <p:cNvPr id="5" name="文本框 4"/>
            <p:cNvSpPr txBox="1"/>
            <p:nvPr/>
          </p:nvSpPr>
          <p:spPr>
            <a:xfrm>
              <a:off x="6902450" y="4402455"/>
              <a:ext cx="3971925" cy="710836"/>
            </a:xfrm>
            <a:prstGeom prst="rect">
              <a:avLst/>
            </a:prstGeom>
            <a:noFill/>
          </p:spPr>
          <p:txBody>
            <a:bodyPr wrap="square" rtlCol="0">
              <a:spAutoFit/>
            </a:bodyPr>
            <a:lstStyle/>
            <a:p>
              <a:pPr algn="l" defTabSz="1219200" fontAlgn="base">
                <a:lnSpc>
                  <a:spcPct val="150000"/>
                </a:lnSpc>
                <a:spcBef>
                  <a:spcPts val="400"/>
                </a:spcBef>
                <a:buClrTx/>
                <a:buSzTx/>
                <a:buFontTx/>
                <a:defRPr/>
              </a:pPr>
              <a:r>
                <a:rPr lang="zh-CN" altLang="en-US" sz="1400" b="1" dirty="0">
                  <a:solidFill>
                    <a:schemeClr val="tx1">
                      <a:lumMod val="85000"/>
                      <a:lumOff val="15000"/>
                    </a:schemeClr>
                  </a:solidFill>
                  <a:latin typeface=""/>
                  <a:ea typeface="微软雅黑" panose="020B0503020204020204" pitchFamily="34" charset="-122"/>
                  <a:cs typeface="+mn-ea"/>
                  <a:sym typeface=""/>
                </a:rPr>
                <a:t>华中办事处 电话：155-5006-4589</a:t>
              </a:r>
            </a:p>
            <a:p>
              <a:pPr algn="l" defTabSz="1219200" fontAlgn="base">
                <a:lnSpc>
                  <a:spcPct val="150000"/>
                </a:lnSpc>
                <a:spcBef>
                  <a:spcPts val="400"/>
                </a:spcBef>
                <a:buClrTx/>
                <a:buSzTx/>
                <a:buFontTx/>
                <a:defRPr/>
              </a:pPr>
              <a:r>
                <a:rPr lang="zh-CN" altLang="en-US" sz="1000" dirty="0">
                  <a:solidFill>
                    <a:schemeClr val="tx1">
                      <a:lumMod val="85000"/>
                      <a:lumOff val="15000"/>
                    </a:schemeClr>
                  </a:solidFill>
                  <a:latin typeface=""/>
                  <a:ea typeface="微软雅黑" panose="020B0503020204020204" pitchFamily="34" charset="-122"/>
                  <a:cs typeface="+mn-ea"/>
                  <a:sym typeface=""/>
                </a:rPr>
                <a:t>      </a:t>
              </a:r>
              <a:r>
                <a:rPr lang="zh-CN" altLang="en-US" sz="1200" dirty="0">
                  <a:solidFill>
                    <a:schemeClr val="tx1">
                      <a:lumMod val="85000"/>
                      <a:lumOff val="15000"/>
                    </a:schemeClr>
                  </a:solidFill>
                  <a:latin typeface=""/>
                  <a:ea typeface="微软雅黑" panose="020B0503020204020204" pitchFamily="34" charset="-122"/>
                  <a:cs typeface="+mn-ea"/>
                  <a:sym typeface=""/>
                </a:rPr>
                <a:t>南昌市青山湖区顺外路外运宿舍大厦302室</a:t>
              </a:r>
            </a:p>
          </p:txBody>
        </p:sp>
        <p:pic>
          <p:nvPicPr>
            <p:cNvPr id="7" name="图片 6" descr="dizhi"/>
            <p:cNvPicPr>
              <a:picLocks noChangeAspect="1"/>
            </p:cNvPicPr>
            <p:nvPr/>
          </p:nvPicPr>
          <p:blipFill>
            <a:blip r:embed="rId4"/>
            <a:stretch>
              <a:fillRect/>
            </a:stretch>
          </p:blipFill>
          <p:spPr>
            <a:xfrm flipH="1">
              <a:off x="7002780" y="4875530"/>
              <a:ext cx="153670" cy="198755"/>
            </a:xfrm>
            <a:prstGeom prst="rect">
              <a:avLst/>
            </a:prstGeom>
          </p:spPr>
        </p:pic>
      </p:grpSp>
      <p:grpSp>
        <p:nvGrpSpPr>
          <p:cNvPr id="11" name="组合 10"/>
          <p:cNvGrpSpPr/>
          <p:nvPr/>
        </p:nvGrpSpPr>
        <p:grpSpPr>
          <a:xfrm>
            <a:off x="6902450" y="2453005"/>
            <a:ext cx="4482465" cy="710836"/>
            <a:chOff x="6902450" y="2453005"/>
            <a:chExt cx="4482465" cy="710836"/>
          </a:xfrm>
        </p:grpSpPr>
        <p:sp>
          <p:nvSpPr>
            <p:cNvPr id="50" name="文本框 49"/>
            <p:cNvSpPr txBox="1"/>
            <p:nvPr/>
          </p:nvSpPr>
          <p:spPr>
            <a:xfrm>
              <a:off x="6902450" y="2453005"/>
              <a:ext cx="4482465" cy="710836"/>
            </a:xfrm>
            <a:prstGeom prst="rect">
              <a:avLst/>
            </a:prstGeom>
            <a:noFill/>
          </p:spPr>
          <p:txBody>
            <a:bodyPr wrap="square" rtlCol="0">
              <a:spAutoFit/>
            </a:bodyPr>
            <a:lstStyle/>
            <a:p>
              <a:pPr algn="l" defTabSz="1219200" fontAlgn="base">
                <a:lnSpc>
                  <a:spcPct val="150000"/>
                </a:lnSpc>
                <a:spcBef>
                  <a:spcPts val="400"/>
                </a:spcBef>
                <a:spcAft>
                  <a:spcPct val="0"/>
                </a:spcAft>
                <a:defRPr/>
              </a:pPr>
              <a:r>
                <a:rPr lang="zh-CN" altLang="en-US" sz="1400" b="1" dirty="0">
                  <a:solidFill>
                    <a:schemeClr val="tx1">
                      <a:lumMod val="85000"/>
                      <a:lumOff val="15000"/>
                    </a:schemeClr>
                  </a:solidFill>
                  <a:latin typeface=""/>
                  <a:ea typeface="微软雅黑" panose="020B0503020204020204" pitchFamily="34" charset="-122"/>
                  <a:cs typeface="+mn-ea"/>
                  <a:sym typeface=""/>
                </a:rPr>
                <a:t>温州办公室  电话：0577-86582113</a:t>
              </a:r>
            </a:p>
            <a:p>
              <a:pPr algn="l" defTabSz="1219200" fontAlgn="base">
                <a:lnSpc>
                  <a:spcPct val="150000"/>
                </a:lnSpc>
                <a:spcBef>
                  <a:spcPts val="400"/>
                </a:spcBef>
                <a:spcAft>
                  <a:spcPct val="0"/>
                </a:spcAft>
                <a:defRPr/>
              </a:pPr>
              <a:r>
                <a:rPr lang="zh-CN" altLang="en-US" sz="1000" dirty="0">
                  <a:solidFill>
                    <a:schemeClr val="tx1">
                      <a:lumMod val="85000"/>
                      <a:lumOff val="15000"/>
                    </a:schemeClr>
                  </a:solidFill>
                  <a:latin typeface=""/>
                  <a:ea typeface="微软雅黑" panose="020B0503020204020204" pitchFamily="34" charset="-122"/>
                  <a:cs typeface="+mn-ea"/>
                  <a:sym typeface=""/>
                </a:rPr>
                <a:t>     </a:t>
              </a:r>
              <a:r>
                <a:rPr lang="zh-CN" altLang="en-US" sz="1200" dirty="0">
                  <a:solidFill>
                    <a:schemeClr val="tx1">
                      <a:lumMod val="85000"/>
                      <a:lumOff val="15000"/>
                    </a:schemeClr>
                  </a:solidFill>
                  <a:latin typeface=""/>
                  <a:ea typeface="微软雅黑" panose="020B0503020204020204" pitchFamily="34" charset="-122"/>
                  <a:cs typeface="+mn-ea"/>
                  <a:sym typeface=""/>
                </a:rPr>
                <a:t>温</a:t>
              </a:r>
              <a:r>
                <a:rPr lang="en-US" altLang="zh-CN" sz="1200" dirty="0">
                  <a:solidFill>
                    <a:schemeClr val="tx1">
                      <a:lumMod val="85000"/>
                      <a:lumOff val="15000"/>
                    </a:schemeClr>
                  </a:solidFill>
                  <a:latin typeface=""/>
                  <a:ea typeface="微软雅黑" panose="020B0503020204020204" pitchFamily="34" charset="-122"/>
                  <a:cs typeface="+mn-ea"/>
                  <a:sym typeface=""/>
                </a:rPr>
                <a:t>州市龙湾区上江路198号新世纪商务大厦B幢19层1903室</a:t>
              </a:r>
            </a:p>
          </p:txBody>
        </p:sp>
        <p:pic>
          <p:nvPicPr>
            <p:cNvPr id="53" name="图片 52" descr="dizhi"/>
            <p:cNvPicPr>
              <a:picLocks noChangeAspect="1"/>
            </p:cNvPicPr>
            <p:nvPr/>
          </p:nvPicPr>
          <p:blipFill>
            <a:blip r:embed="rId4"/>
            <a:stretch>
              <a:fillRect/>
            </a:stretch>
          </p:blipFill>
          <p:spPr>
            <a:xfrm flipH="1">
              <a:off x="7002780" y="2924810"/>
              <a:ext cx="153670" cy="198755"/>
            </a:xfrm>
            <a:prstGeom prst="rect">
              <a:avLst/>
            </a:prstGeom>
          </p:spPr>
        </p:pic>
      </p:grpSp>
      <p:grpSp>
        <p:nvGrpSpPr>
          <p:cNvPr id="14" name="组合 13"/>
          <p:cNvGrpSpPr/>
          <p:nvPr/>
        </p:nvGrpSpPr>
        <p:grpSpPr>
          <a:xfrm>
            <a:off x="6902450" y="3427730"/>
            <a:ext cx="4686300" cy="710836"/>
            <a:chOff x="6902450" y="3427730"/>
            <a:chExt cx="4686300" cy="710836"/>
          </a:xfrm>
        </p:grpSpPr>
        <p:sp>
          <p:nvSpPr>
            <p:cNvPr id="51" name="文本框 50"/>
            <p:cNvSpPr txBox="1"/>
            <p:nvPr/>
          </p:nvSpPr>
          <p:spPr>
            <a:xfrm>
              <a:off x="6902450" y="3427730"/>
              <a:ext cx="4686300" cy="710836"/>
            </a:xfrm>
            <a:prstGeom prst="rect">
              <a:avLst/>
            </a:prstGeom>
            <a:noFill/>
          </p:spPr>
          <p:txBody>
            <a:bodyPr wrap="square" rtlCol="0">
              <a:spAutoFit/>
            </a:bodyPr>
            <a:lstStyle/>
            <a:p>
              <a:pPr algn="l" defTabSz="1219200" fontAlgn="base">
                <a:lnSpc>
                  <a:spcPct val="150000"/>
                </a:lnSpc>
                <a:spcBef>
                  <a:spcPts val="400"/>
                </a:spcBef>
                <a:spcAft>
                  <a:spcPct val="0"/>
                </a:spcAft>
                <a:defRPr/>
              </a:pPr>
              <a:r>
                <a:rPr lang="zh-CN" altLang="en-US" sz="1400" b="1" dirty="0">
                  <a:solidFill>
                    <a:schemeClr val="tx1">
                      <a:lumMod val="85000"/>
                      <a:lumOff val="15000"/>
                    </a:schemeClr>
                  </a:solidFill>
                  <a:latin typeface=""/>
                  <a:ea typeface="微软雅黑" panose="020B0503020204020204" pitchFamily="34" charset="-122"/>
                  <a:cs typeface="+mn-ea"/>
                  <a:sym typeface=""/>
                </a:rPr>
                <a:t>华北办事处  电话：133-0531-7331</a:t>
              </a:r>
            </a:p>
            <a:p>
              <a:pPr algn="l" defTabSz="1219200" fontAlgn="base">
                <a:lnSpc>
                  <a:spcPct val="150000"/>
                </a:lnSpc>
                <a:spcBef>
                  <a:spcPts val="400"/>
                </a:spcBef>
                <a:spcAft>
                  <a:spcPct val="0"/>
                </a:spcAft>
                <a:defRPr/>
              </a:pPr>
              <a:r>
                <a:rPr lang="zh-CN" altLang="en-US" sz="1000" dirty="0">
                  <a:solidFill>
                    <a:schemeClr val="tx1">
                      <a:lumMod val="85000"/>
                      <a:lumOff val="15000"/>
                    </a:schemeClr>
                  </a:solidFill>
                  <a:latin typeface=""/>
                  <a:ea typeface="微软雅黑" panose="020B0503020204020204" pitchFamily="34" charset="-122"/>
                  <a:cs typeface="+mn-ea"/>
                  <a:sym typeface=""/>
                </a:rPr>
                <a:t>    </a:t>
              </a:r>
              <a:r>
                <a:rPr lang="zh-CN" altLang="en-US" sz="1200" dirty="0">
                  <a:solidFill>
                    <a:schemeClr val="tx1">
                      <a:lumMod val="85000"/>
                      <a:lumOff val="15000"/>
                    </a:schemeClr>
                  </a:solidFill>
                  <a:latin typeface=""/>
                  <a:ea typeface="微软雅黑" panose="020B0503020204020204" pitchFamily="34" charset="-122"/>
                  <a:cs typeface="+mn-ea"/>
                  <a:sym typeface=""/>
                </a:rPr>
                <a:t> 北京市</a:t>
              </a:r>
              <a:r>
                <a:rPr lang="zh-CN" altLang="en-US" sz="1200">
                  <a:solidFill>
                    <a:schemeClr val="tx1">
                      <a:lumMod val="85000"/>
                      <a:lumOff val="15000"/>
                    </a:schemeClr>
                  </a:solidFill>
                  <a:latin typeface=""/>
                  <a:ea typeface="微软雅黑" panose="020B0503020204020204" pitchFamily="34" charset="-122"/>
                  <a:cs typeface="+mn-ea"/>
                  <a:sym typeface=""/>
                </a:rPr>
                <a:t>海淀区北清路</a:t>
              </a:r>
              <a:r>
                <a:rPr lang="en-US" altLang="zh-CN" sz="1200">
                  <a:solidFill>
                    <a:schemeClr val="tx1">
                      <a:lumMod val="85000"/>
                      <a:lumOff val="15000"/>
                    </a:schemeClr>
                  </a:solidFill>
                  <a:latin typeface=""/>
                  <a:ea typeface="微软雅黑" panose="020B0503020204020204" pitchFamily="34" charset="-122"/>
                  <a:cs typeface="+mn-ea"/>
                  <a:sym typeface=""/>
                </a:rPr>
                <a:t>68</a:t>
              </a:r>
              <a:r>
                <a:rPr lang="zh-CN" altLang="en-US" sz="1200">
                  <a:solidFill>
                    <a:schemeClr val="tx1">
                      <a:lumMod val="85000"/>
                      <a:lumOff val="15000"/>
                    </a:schemeClr>
                  </a:solidFill>
                  <a:latin typeface=""/>
                  <a:ea typeface="微软雅黑" panose="020B0503020204020204" pitchFamily="34" charset="-122"/>
                  <a:cs typeface="+mn-ea"/>
                  <a:sym typeface=""/>
                </a:rPr>
                <a:t>号用</a:t>
              </a:r>
              <a:r>
                <a:rPr lang="zh-CN" altLang="en-US" sz="1200" dirty="0">
                  <a:solidFill>
                    <a:schemeClr val="tx1">
                      <a:lumMod val="85000"/>
                      <a:lumOff val="15000"/>
                    </a:schemeClr>
                  </a:solidFill>
                  <a:latin typeface=""/>
                  <a:ea typeface="微软雅黑" panose="020B0503020204020204" pitchFamily="34" charset="-122"/>
                  <a:cs typeface="+mn-ea"/>
                  <a:sym typeface=""/>
                </a:rPr>
                <a:t>友产业园</a:t>
              </a:r>
              <a:r>
                <a:rPr lang="en-US" altLang="zh-CN" sz="1200" dirty="0">
                  <a:solidFill>
                    <a:schemeClr val="tx1">
                      <a:lumMod val="85000"/>
                      <a:lumOff val="15000"/>
                    </a:schemeClr>
                  </a:solidFill>
                  <a:latin typeface=""/>
                  <a:ea typeface="微软雅黑" panose="020B0503020204020204" pitchFamily="34" charset="-122"/>
                  <a:cs typeface="+mn-ea"/>
                  <a:sym typeface=""/>
                </a:rPr>
                <a:t>21</a:t>
              </a:r>
              <a:r>
                <a:rPr lang="zh-CN" altLang="en-US" sz="1200">
                  <a:solidFill>
                    <a:schemeClr val="tx1">
                      <a:lumMod val="85000"/>
                      <a:lumOff val="15000"/>
                    </a:schemeClr>
                  </a:solidFill>
                  <a:latin typeface=""/>
                  <a:ea typeface="微软雅黑" panose="020B0503020204020204" pitchFamily="34" charset="-122"/>
                  <a:cs typeface="+mn-ea"/>
                  <a:sym typeface=""/>
                </a:rPr>
                <a:t>号楼</a:t>
              </a:r>
              <a:r>
                <a:rPr lang="en-US" altLang="zh-CN" sz="1200">
                  <a:solidFill>
                    <a:schemeClr val="tx1">
                      <a:lumMod val="85000"/>
                      <a:lumOff val="15000"/>
                    </a:schemeClr>
                  </a:solidFill>
                  <a:latin typeface=""/>
                  <a:ea typeface="微软雅黑" panose="020B0503020204020204" pitchFamily="34" charset="-122"/>
                  <a:cs typeface="+mn-ea"/>
                  <a:sym typeface=""/>
                </a:rPr>
                <a:t>4</a:t>
              </a:r>
              <a:r>
                <a:rPr lang="zh-CN" altLang="en-US" sz="1200">
                  <a:solidFill>
                    <a:schemeClr val="tx1">
                      <a:lumMod val="85000"/>
                      <a:lumOff val="15000"/>
                    </a:schemeClr>
                  </a:solidFill>
                  <a:latin typeface=""/>
                  <a:ea typeface="微软雅黑" panose="020B0503020204020204" pitchFamily="34" charset="-122"/>
                  <a:cs typeface="+mn-ea"/>
                  <a:sym typeface=""/>
                </a:rPr>
                <a:t>层</a:t>
              </a:r>
              <a:endParaRPr lang="zh-CN" altLang="en-US" sz="1200">
                <a:solidFill>
                  <a:schemeClr val="tx1">
                    <a:lumMod val="85000"/>
                    <a:lumOff val="15000"/>
                  </a:schemeClr>
                </a:solidFill>
                <a:latin typeface=""/>
                <a:ea typeface="微软雅黑" panose="020B0503020204020204" pitchFamily="34" charset="-122"/>
                <a:sym typeface=""/>
              </a:endParaRPr>
            </a:p>
          </p:txBody>
        </p:sp>
        <p:pic>
          <p:nvPicPr>
            <p:cNvPr id="54" name="图片 53" descr="dizhi"/>
            <p:cNvPicPr>
              <a:picLocks noChangeAspect="1"/>
            </p:cNvPicPr>
            <p:nvPr/>
          </p:nvPicPr>
          <p:blipFill>
            <a:blip r:embed="rId4"/>
            <a:stretch>
              <a:fillRect/>
            </a:stretch>
          </p:blipFill>
          <p:spPr>
            <a:xfrm flipH="1">
              <a:off x="7002780" y="3902710"/>
              <a:ext cx="153670" cy="198755"/>
            </a:xfrm>
            <a:prstGeom prst="rect">
              <a:avLst/>
            </a:prstGeom>
          </p:spPr>
        </p:pic>
      </p:grpSp>
      <p:grpSp>
        <p:nvGrpSpPr>
          <p:cNvPr id="17" name="组合 16"/>
          <p:cNvGrpSpPr/>
          <p:nvPr/>
        </p:nvGrpSpPr>
        <p:grpSpPr>
          <a:xfrm>
            <a:off x="6902450" y="5377180"/>
            <a:ext cx="3311525" cy="710836"/>
            <a:chOff x="6902450" y="5377180"/>
            <a:chExt cx="3311525" cy="710836"/>
          </a:xfrm>
        </p:grpSpPr>
        <p:sp>
          <p:nvSpPr>
            <p:cNvPr id="12" name="文本框 11"/>
            <p:cNvSpPr txBox="1"/>
            <p:nvPr/>
          </p:nvSpPr>
          <p:spPr>
            <a:xfrm>
              <a:off x="6902450" y="5377180"/>
              <a:ext cx="3311525" cy="710836"/>
            </a:xfrm>
            <a:prstGeom prst="rect">
              <a:avLst/>
            </a:prstGeom>
            <a:noFill/>
          </p:spPr>
          <p:txBody>
            <a:bodyPr wrap="square" rtlCol="0">
              <a:spAutoFit/>
            </a:bodyPr>
            <a:lstStyle/>
            <a:p>
              <a:pPr algn="l" defTabSz="1219200" fontAlgn="base">
                <a:lnSpc>
                  <a:spcPct val="150000"/>
                </a:lnSpc>
                <a:spcBef>
                  <a:spcPts val="400"/>
                </a:spcBef>
                <a:buClrTx/>
                <a:buSzTx/>
                <a:buFontTx/>
                <a:defRPr/>
              </a:pPr>
              <a:r>
                <a:rPr lang="zh-CN" altLang="en-US" sz="1400" b="1" dirty="0">
                  <a:solidFill>
                    <a:schemeClr val="tx1">
                      <a:lumMod val="85000"/>
                      <a:lumOff val="15000"/>
                    </a:schemeClr>
                  </a:solidFill>
                  <a:latin typeface=""/>
                  <a:ea typeface="微软雅黑" panose="020B0503020204020204" pitchFamily="34" charset="-122"/>
                  <a:cs typeface="+mn-ea"/>
                  <a:sym typeface=""/>
                </a:rPr>
                <a:t>华东办事处 电话：158-5801-2586</a:t>
              </a:r>
              <a:endParaRPr lang="zh-CN" altLang="en-US" sz="1200" b="1" dirty="0">
                <a:solidFill>
                  <a:schemeClr val="tx1">
                    <a:lumMod val="85000"/>
                    <a:lumOff val="15000"/>
                  </a:schemeClr>
                </a:solidFill>
                <a:latin typeface=""/>
                <a:ea typeface="微软雅黑" panose="020B0503020204020204" pitchFamily="34" charset="-122"/>
                <a:cs typeface="+mn-ea"/>
                <a:sym typeface=""/>
              </a:endParaRPr>
            </a:p>
            <a:p>
              <a:pPr algn="l" defTabSz="1219200" fontAlgn="base">
                <a:lnSpc>
                  <a:spcPct val="150000"/>
                </a:lnSpc>
                <a:spcBef>
                  <a:spcPts val="400"/>
                </a:spcBef>
                <a:buClrTx/>
                <a:buSzTx/>
                <a:buFontTx/>
                <a:defRPr/>
              </a:pPr>
              <a:r>
                <a:rPr lang="zh-CN" altLang="en-US" sz="1000" dirty="0">
                  <a:solidFill>
                    <a:schemeClr val="tx1">
                      <a:lumMod val="85000"/>
                      <a:lumOff val="15000"/>
                    </a:schemeClr>
                  </a:solidFill>
                  <a:latin typeface=""/>
                  <a:ea typeface="微软雅黑" panose="020B0503020204020204" pitchFamily="34" charset="-122"/>
                  <a:cs typeface="+mn-ea"/>
                  <a:sym typeface=""/>
                </a:rPr>
                <a:t>      </a:t>
              </a:r>
              <a:r>
                <a:rPr lang="zh-CN" altLang="en-US" sz="1200" dirty="0">
                  <a:solidFill>
                    <a:schemeClr val="tx1">
                      <a:lumMod val="85000"/>
                      <a:lumOff val="15000"/>
                    </a:schemeClr>
                  </a:solidFill>
                  <a:latin typeface=""/>
                  <a:ea typeface="微软雅黑" panose="020B0503020204020204" pitchFamily="34" charset="-122"/>
                  <a:cs typeface="+mn-ea"/>
                  <a:sym typeface=""/>
                </a:rPr>
                <a:t>南京市江北新区星火路</a:t>
              </a:r>
              <a:r>
                <a:rPr lang="en-US" altLang="zh-CN" sz="1200" dirty="0">
                  <a:solidFill>
                    <a:schemeClr val="tx1">
                      <a:lumMod val="85000"/>
                      <a:lumOff val="15000"/>
                    </a:schemeClr>
                  </a:solidFill>
                  <a:latin typeface=""/>
                  <a:ea typeface="微软雅黑" panose="020B0503020204020204" pitchFamily="34" charset="-122"/>
                  <a:cs typeface="+mn-ea"/>
                  <a:sym typeface=""/>
                </a:rPr>
                <a:t>20</a:t>
              </a:r>
              <a:r>
                <a:rPr lang="zh-CN" altLang="en-US" sz="1200" dirty="0">
                  <a:solidFill>
                    <a:schemeClr val="tx1">
                      <a:lumMod val="85000"/>
                      <a:lumOff val="15000"/>
                    </a:schemeClr>
                  </a:solidFill>
                  <a:latin typeface=""/>
                  <a:ea typeface="微软雅黑" panose="020B0503020204020204" pitchFamily="34" charset="-122"/>
                  <a:cs typeface="+mn-ea"/>
                  <a:sym typeface=""/>
                </a:rPr>
                <a:t>号</a:t>
              </a:r>
              <a:r>
                <a:rPr lang="en-US" altLang="zh-CN" sz="1200" dirty="0">
                  <a:solidFill>
                    <a:schemeClr val="tx1">
                      <a:lumMod val="85000"/>
                      <a:lumOff val="15000"/>
                    </a:schemeClr>
                  </a:solidFill>
                  <a:latin typeface=""/>
                  <a:ea typeface="微软雅黑" panose="020B0503020204020204" pitchFamily="34" charset="-122"/>
                  <a:cs typeface="+mn-ea"/>
                  <a:sym typeface=""/>
                </a:rPr>
                <a:t>E</a:t>
              </a:r>
              <a:r>
                <a:rPr lang="zh-CN" altLang="en-US" sz="1200" dirty="0">
                  <a:solidFill>
                    <a:schemeClr val="tx1">
                      <a:lumMod val="85000"/>
                      <a:lumOff val="15000"/>
                    </a:schemeClr>
                  </a:solidFill>
                  <a:latin typeface=""/>
                  <a:ea typeface="微软雅黑" panose="020B0503020204020204" pitchFamily="34" charset="-122"/>
                  <a:cs typeface="+mn-ea"/>
                  <a:sym typeface=""/>
                </a:rPr>
                <a:t>方</a:t>
              </a:r>
              <a:r>
                <a:rPr lang="en-US" altLang="zh-CN" sz="1200" dirty="0">
                  <a:solidFill>
                    <a:schemeClr val="tx1">
                      <a:lumMod val="85000"/>
                      <a:lumOff val="15000"/>
                    </a:schemeClr>
                  </a:solidFill>
                  <a:latin typeface=""/>
                  <a:ea typeface="微软雅黑" panose="020B0503020204020204" pitchFamily="34" charset="-122"/>
                  <a:cs typeface="+mn-ea"/>
                  <a:sym typeface=""/>
                </a:rPr>
                <a:t>1</a:t>
              </a:r>
              <a:r>
                <a:rPr lang="zh-CN" altLang="en-US" sz="1200" dirty="0">
                  <a:solidFill>
                    <a:schemeClr val="tx1">
                      <a:lumMod val="85000"/>
                      <a:lumOff val="15000"/>
                    </a:schemeClr>
                  </a:solidFill>
                  <a:latin typeface=""/>
                  <a:ea typeface="微软雅黑" panose="020B0503020204020204" pitchFamily="34" charset="-122"/>
                  <a:cs typeface="+mn-ea"/>
                  <a:sym typeface=""/>
                </a:rPr>
                <a:t>栋</a:t>
              </a:r>
              <a:r>
                <a:rPr lang="en-US" altLang="zh-CN" sz="1200" dirty="0">
                  <a:solidFill>
                    <a:schemeClr val="tx1">
                      <a:lumMod val="85000"/>
                      <a:lumOff val="15000"/>
                    </a:schemeClr>
                  </a:solidFill>
                  <a:latin typeface=""/>
                  <a:ea typeface="微软雅黑" panose="020B0503020204020204" pitchFamily="34" charset="-122"/>
                  <a:cs typeface="+mn-ea"/>
                  <a:sym typeface=""/>
                </a:rPr>
                <a:t>618</a:t>
              </a:r>
              <a:r>
                <a:rPr lang="zh-CN" altLang="en-US" sz="1200" dirty="0">
                  <a:solidFill>
                    <a:schemeClr val="tx1">
                      <a:lumMod val="85000"/>
                      <a:lumOff val="15000"/>
                    </a:schemeClr>
                  </a:solidFill>
                  <a:latin typeface=""/>
                  <a:ea typeface="微软雅黑" panose="020B0503020204020204" pitchFamily="34" charset="-122"/>
                  <a:cs typeface="+mn-ea"/>
                  <a:sym typeface=""/>
                </a:rPr>
                <a:t>室</a:t>
              </a:r>
            </a:p>
          </p:txBody>
        </p:sp>
        <p:pic>
          <p:nvPicPr>
            <p:cNvPr id="8" name="图片 7" descr="dizhi"/>
            <p:cNvPicPr>
              <a:picLocks noChangeAspect="1"/>
            </p:cNvPicPr>
            <p:nvPr/>
          </p:nvPicPr>
          <p:blipFill>
            <a:blip r:embed="rId4"/>
            <a:stretch>
              <a:fillRect/>
            </a:stretch>
          </p:blipFill>
          <p:spPr>
            <a:xfrm flipH="1">
              <a:off x="7002780" y="5844540"/>
              <a:ext cx="153670" cy="198755"/>
            </a:xfrm>
            <a:prstGeom prst="rect">
              <a:avLst/>
            </a:prstGeom>
          </p:spPr>
        </p:pic>
      </p:grpSp>
      <p:grpSp>
        <p:nvGrpSpPr>
          <p:cNvPr id="20" name="组合 19"/>
          <p:cNvGrpSpPr/>
          <p:nvPr/>
        </p:nvGrpSpPr>
        <p:grpSpPr>
          <a:xfrm>
            <a:off x="3637280" y="5200333"/>
            <a:ext cx="1808480" cy="905510"/>
            <a:chOff x="4933" y="8186"/>
            <a:chExt cx="2848" cy="1426"/>
          </a:xfrm>
        </p:grpSpPr>
        <p:sp>
          <p:nvSpPr>
            <p:cNvPr id="13" name="文本框 12"/>
            <p:cNvSpPr txBox="1"/>
            <p:nvPr/>
          </p:nvSpPr>
          <p:spPr>
            <a:xfrm>
              <a:off x="4933" y="8186"/>
              <a:ext cx="2024" cy="919"/>
            </a:xfrm>
            <a:prstGeom prst="rect">
              <a:avLst/>
            </a:prstGeom>
            <a:noFill/>
          </p:spPr>
          <p:txBody>
            <a:bodyPr wrap="none" rtlCol="0">
              <a:spAutoFit/>
            </a:bodyPr>
            <a:lstStyle/>
            <a:p>
              <a:pPr algn="l"/>
              <a:r>
                <a:rPr lang="en-US" altLang="zh-CN" sz="3200" i="1">
                  <a:solidFill>
                    <a:srgbClr val="1170FF"/>
                  </a:solidFill>
                  <a:latin typeface=""/>
                  <a:ea typeface="微软雅黑" panose="020B0503020204020204" pitchFamily="34" charset="-122"/>
                  <a:cs typeface="+mn-ea"/>
                  <a:sym typeface=""/>
                </a:rPr>
                <a:t>3</a:t>
              </a:r>
              <a:r>
                <a:rPr lang="en-US" altLang="zh-CN" b="1">
                  <a:solidFill>
                    <a:srgbClr val="E36C09"/>
                  </a:solidFill>
                  <a:latin typeface=""/>
                  <a:ea typeface="微软雅黑" panose="020B0503020204020204" pitchFamily="34" charset="-122"/>
                  <a:cs typeface="+mn-ea"/>
                  <a:sym typeface=""/>
                </a:rPr>
                <a:t> </a:t>
              </a:r>
              <a:r>
                <a:rPr lang="zh-CN" altLang="en-US" sz="1600" dirty="0">
                  <a:solidFill>
                    <a:schemeClr val="tx1">
                      <a:lumMod val="85000"/>
                      <a:lumOff val="15000"/>
                    </a:schemeClr>
                  </a:solidFill>
                  <a:latin typeface=""/>
                  <a:ea typeface="微软雅黑" panose="020B0503020204020204" pitchFamily="34" charset="-122"/>
                  <a:cs typeface="+mn-ea"/>
                  <a:sym typeface=""/>
                </a:rPr>
                <a:t>个办事处</a:t>
              </a:r>
              <a:endParaRPr lang="zh-CN" altLang="en-US" sz="1600">
                <a:solidFill>
                  <a:schemeClr val="tx1">
                    <a:lumMod val="85000"/>
                    <a:lumOff val="15000"/>
                  </a:schemeClr>
                </a:solidFill>
                <a:latin typeface=""/>
                <a:ea typeface="微软雅黑" panose="020B0503020204020204" pitchFamily="34" charset="-122"/>
                <a:cs typeface="+mn-ea"/>
                <a:sym typeface=""/>
              </a:endParaRPr>
            </a:p>
          </p:txBody>
        </p:sp>
        <p:sp>
          <p:nvSpPr>
            <p:cNvPr id="15" name="文本框 14"/>
            <p:cNvSpPr txBox="1"/>
            <p:nvPr/>
          </p:nvSpPr>
          <p:spPr>
            <a:xfrm>
              <a:off x="4933" y="9081"/>
              <a:ext cx="2848" cy="531"/>
            </a:xfrm>
            <a:prstGeom prst="rect">
              <a:avLst/>
            </a:prstGeom>
            <a:noFill/>
          </p:spPr>
          <p:txBody>
            <a:bodyPr wrap="none" rtlCol="0">
              <a:spAutoFit/>
            </a:bodyPr>
            <a:lstStyle/>
            <a:p>
              <a:pPr algn="l"/>
              <a:r>
                <a:rPr lang="zh-CN" altLang="en-US" sz="1600">
                  <a:solidFill>
                    <a:schemeClr val="tx1">
                      <a:lumMod val="65000"/>
                      <a:lumOff val="35000"/>
                    </a:schemeClr>
                  </a:solidFill>
                  <a:latin typeface=""/>
                  <a:ea typeface="微软雅黑" panose="020B0503020204020204" pitchFamily="34" charset="-122"/>
                  <a:cs typeface="+mn-ea"/>
                  <a:sym typeface=""/>
                </a:rPr>
                <a:t>华北、华中、华东</a:t>
              </a:r>
            </a:p>
          </p:txBody>
        </p:sp>
      </p:grpSp>
      <p:grpSp>
        <p:nvGrpSpPr>
          <p:cNvPr id="22" name="组合 21"/>
          <p:cNvGrpSpPr/>
          <p:nvPr/>
        </p:nvGrpSpPr>
        <p:grpSpPr>
          <a:xfrm>
            <a:off x="3637280" y="1759903"/>
            <a:ext cx="1509395" cy="905510"/>
            <a:chOff x="4933" y="8186"/>
            <a:chExt cx="2377" cy="1426"/>
          </a:xfrm>
        </p:grpSpPr>
        <p:sp>
          <p:nvSpPr>
            <p:cNvPr id="23" name="文本框 22"/>
            <p:cNvSpPr txBox="1"/>
            <p:nvPr/>
          </p:nvSpPr>
          <p:spPr>
            <a:xfrm>
              <a:off x="4933" y="8186"/>
              <a:ext cx="2377" cy="919"/>
            </a:xfrm>
            <a:prstGeom prst="rect">
              <a:avLst/>
            </a:prstGeom>
            <a:noFill/>
          </p:spPr>
          <p:txBody>
            <a:bodyPr wrap="none" rtlCol="0">
              <a:spAutoFit/>
            </a:bodyPr>
            <a:lstStyle/>
            <a:p>
              <a:pPr algn="l"/>
              <a:r>
                <a:rPr lang="en-US" altLang="zh-CN" sz="3200" i="1">
                  <a:solidFill>
                    <a:srgbClr val="1170FF"/>
                  </a:solidFill>
                  <a:latin typeface=""/>
                  <a:ea typeface="微软雅黑" panose="020B0503020204020204" pitchFamily="34" charset="-122"/>
                  <a:cs typeface="+mn-ea"/>
                  <a:sym typeface=""/>
                </a:rPr>
                <a:t>2</a:t>
              </a:r>
              <a:r>
                <a:rPr lang="en-US" altLang="zh-CN" sz="2400" b="1">
                  <a:solidFill>
                    <a:srgbClr val="E36C09"/>
                  </a:solidFill>
                  <a:latin typeface=""/>
                  <a:ea typeface="微软雅黑" panose="020B0503020204020204" pitchFamily="34" charset="-122"/>
                  <a:cs typeface="+mn-ea"/>
                  <a:sym typeface=""/>
                </a:rPr>
                <a:t> </a:t>
              </a:r>
              <a:r>
                <a:rPr lang="zh-CN" altLang="en-US" sz="1600" dirty="0">
                  <a:solidFill>
                    <a:schemeClr val="tx1">
                      <a:lumMod val="85000"/>
                      <a:lumOff val="15000"/>
                    </a:schemeClr>
                  </a:solidFill>
                  <a:latin typeface=""/>
                  <a:ea typeface="微软雅黑" panose="020B0503020204020204" pitchFamily="34" charset="-122"/>
                  <a:cs typeface="+mn-ea"/>
                  <a:sym typeface=""/>
                </a:rPr>
                <a:t>个研发</a:t>
              </a:r>
              <a:r>
                <a:rPr lang="zh-CN" altLang="en-US" sz="1600">
                  <a:solidFill>
                    <a:schemeClr val="tx1">
                      <a:lumMod val="85000"/>
                      <a:lumOff val="15000"/>
                    </a:schemeClr>
                  </a:solidFill>
                  <a:latin typeface=""/>
                  <a:ea typeface="微软雅黑" panose="020B0503020204020204" pitchFamily="34" charset="-122"/>
                  <a:cs typeface="+mn-ea"/>
                  <a:sym typeface=""/>
                </a:rPr>
                <a:t>基地</a:t>
              </a:r>
              <a:endParaRPr lang="zh-CN" altLang="en-US" sz="1600">
                <a:solidFill>
                  <a:schemeClr val="tx1">
                    <a:lumMod val="85000"/>
                    <a:lumOff val="15000"/>
                  </a:schemeClr>
                </a:solidFill>
                <a:latin typeface=""/>
                <a:ea typeface="微软雅黑" panose="020B0503020204020204" pitchFamily="34" charset="-122"/>
                <a:sym typeface=""/>
              </a:endParaRPr>
            </a:p>
          </p:txBody>
        </p:sp>
        <p:sp>
          <p:nvSpPr>
            <p:cNvPr id="24" name="文本框 23"/>
            <p:cNvSpPr txBox="1"/>
            <p:nvPr/>
          </p:nvSpPr>
          <p:spPr>
            <a:xfrm>
              <a:off x="4933" y="9081"/>
              <a:ext cx="1888" cy="531"/>
            </a:xfrm>
            <a:prstGeom prst="rect">
              <a:avLst/>
            </a:prstGeom>
            <a:noFill/>
          </p:spPr>
          <p:txBody>
            <a:bodyPr wrap="none" rtlCol="0">
              <a:spAutoFit/>
            </a:bodyPr>
            <a:lstStyle/>
            <a:p>
              <a:pPr algn="l"/>
              <a:r>
                <a:rPr lang="zh-CN" altLang="en-US" sz="1600">
                  <a:solidFill>
                    <a:schemeClr val="tx1">
                      <a:lumMod val="65000"/>
                      <a:lumOff val="35000"/>
                    </a:schemeClr>
                  </a:solidFill>
                  <a:latin typeface=""/>
                  <a:ea typeface="微软雅黑" panose="020B0503020204020204" pitchFamily="34" charset="-122"/>
                  <a:cs typeface="+mn-ea"/>
                  <a:sym typeface=""/>
                </a:rPr>
                <a:t>济南、温州</a:t>
              </a:r>
            </a:p>
          </p:txBody>
        </p:sp>
      </p:grpSp>
      <p:grpSp>
        <p:nvGrpSpPr>
          <p:cNvPr id="25" name="组合 24"/>
          <p:cNvGrpSpPr/>
          <p:nvPr/>
        </p:nvGrpSpPr>
        <p:grpSpPr>
          <a:xfrm>
            <a:off x="3637280" y="3502978"/>
            <a:ext cx="1488440" cy="905510"/>
            <a:chOff x="8945" y="8186"/>
            <a:chExt cx="2344" cy="1426"/>
          </a:xfrm>
        </p:grpSpPr>
        <p:sp>
          <p:nvSpPr>
            <p:cNvPr id="26" name="文本框 25"/>
            <p:cNvSpPr txBox="1"/>
            <p:nvPr/>
          </p:nvSpPr>
          <p:spPr>
            <a:xfrm>
              <a:off x="8945" y="8186"/>
              <a:ext cx="2344" cy="919"/>
            </a:xfrm>
            <a:prstGeom prst="rect">
              <a:avLst/>
            </a:prstGeom>
            <a:noFill/>
          </p:spPr>
          <p:txBody>
            <a:bodyPr wrap="none" rtlCol="0">
              <a:spAutoFit/>
            </a:bodyPr>
            <a:lstStyle/>
            <a:p>
              <a:r>
                <a:rPr lang="en-US" altLang="zh-CN" sz="3200" i="1">
                  <a:solidFill>
                    <a:srgbClr val="1170FF"/>
                  </a:solidFill>
                  <a:latin typeface=""/>
                  <a:ea typeface="微软雅黑" panose="020B0503020204020204" pitchFamily="34" charset="-122"/>
                  <a:cs typeface="+mn-ea"/>
                  <a:sym typeface=""/>
                </a:rPr>
                <a:t>2</a:t>
              </a:r>
              <a:r>
                <a:rPr lang="en-US" altLang="zh-CN" b="1">
                  <a:solidFill>
                    <a:srgbClr val="E36C09"/>
                  </a:solidFill>
                  <a:latin typeface=""/>
                  <a:ea typeface="微软雅黑" panose="020B0503020204020204" pitchFamily="34" charset="-122"/>
                  <a:cs typeface="+mn-ea"/>
                  <a:sym typeface=""/>
                </a:rPr>
                <a:t> </a:t>
              </a:r>
              <a:r>
                <a:rPr lang="zh-CN" altLang="en-US" sz="1600" dirty="0">
                  <a:solidFill>
                    <a:schemeClr val="tx1">
                      <a:lumMod val="85000"/>
                      <a:lumOff val="15000"/>
                    </a:schemeClr>
                  </a:solidFill>
                  <a:latin typeface=""/>
                  <a:ea typeface="微软雅黑" panose="020B0503020204020204" pitchFamily="34" charset="-122"/>
                  <a:cs typeface="+mn-ea"/>
                  <a:sym typeface=""/>
                </a:rPr>
                <a:t>个生产</a:t>
              </a:r>
              <a:r>
                <a:rPr lang="zh-CN" altLang="en-US" sz="1600">
                  <a:solidFill>
                    <a:schemeClr val="tx1">
                      <a:lumMod val="85000"/>
                      <a:lumOff val="15000"/>
                    </a:schemeClr>
                  </a:solidFill>
                  <a:latin typeface=""/>
                  <a:ea typeface="微软雅黑" panose="020B0503020204020204" pitchFamily="34" charset="-122"/>
                  <a:cs typeface="+mn-ea"/>
                  <a:sym typeface=""/>
                </a:rPr>
                <a:t>基地</a:t>
              </a:r>
            </a:p>
          </p:txBody>
        </p:sp>
        <p:sp>
          <p:nvSpPr>
            <p:cNvPr id="27" name="文本框 26"/>
            <p:cNvSpPr txBox="1"/>
            <p:nvPr/>
          </p:nvSpPr>
          <p:spPr>
            <a:xfrm>
              <a:off x="8945" y="9081"/>
              <a:ext cx="1888" cy="531"/>
            </a:xfrm>
            <a:prstGeom prst="rect">
              <a:avLst/>
            </a:prstGeom>
            <a:noFill/>
          </p:spPr>
          <p:txBody>
            <a:bodyPr wrap="none" rtlCol="0">
              <a:spAutoFit/>
            </a:bodyPr>
            <a:lstStyle/>
            <a:p>
              <a:pPr algn="l"/>
              <a:r>
                <a:rPr lang="zh-CN" altLang="en-US" sz="1600">
                  <a:solidFill>
                    <a:schemeClr val="tx1">
                      <a:lumMod val="65000"/>
                      <a:lumOff val="35000"/>
                    </a:schemeClr>
                  </a:solidFill>
                  <a:latin typeface=""/>
                  <a:ea typeface="微软雅黑" panose="020B0503020204020204" pitchFamily="34" charset="-122"/>
                  <a:cs typeface="+mn-ea"/>
                  <a:sym typeface=""/>
                </a:rPr>
                <a:t>温州、深圳</a:t>
              </a:r>
            </a:p>
          </p:txBody>
        </p:sp>
      </p:grpSp>
      <p:sp>
        <p:nvSpPr>
          <p:cNvPr id="60" name="圆角矩形 59"/>
          <p:cNvSpPr/>
          <p:nvPr/>
        </p:nvSpPr>
        <p:spPr>
          <a:xfrm>
            <a:off x="967740" y="1524000"/>
            <a:ext cx="2007235" cy="1417955"/>
          </a:xfrm>
          <a:prstGeom prst="roundRect">
            <a:avLst>
              <a:gd name="adj" fmla="val 12718"/>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9" name="圆角矩形 8"/>
          <p:cNvSpPr/>
          <p:nvPr/>
        </p:nvSpPr>
        <p:spPr>
          <a:xfrm>
            <a:off x="967740" y="5027930"/>
            <a:ext cx="2007235" cy="1417955"/>
          </a:xfrm>
          <a:prstGeom prst="roundRect">
            <a:avLst>
              <a:gd name="adj" fmla="val 12718"/>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cxnSp>
        <p:nvCxnSpPr>
          <p:cNvPr id="65" name="直接连接符 64"/>
          <p:cNvCxnSpPr/>
          <p:nvPr/>
        </p:nvCxnSpPr>
        <p:spPr>
          <a:xfrm>
            <a:off x="5944235" y="2056130"/>
            <a:ext cx="0" cy="3888000"/>
          </a:xfrm>
          <a:prstGeom prst="line">
            <a:avLst/>
          </a:prstGeom>
          <a:ln w="10160" cap="rnd" cmpd="sng">
            <a:solidFill>
              <a:srgbClr val="1170FF">
                <a:alpha val="30000"/>
              </a:srgbClr>
            </a:solidFill>
            <a:prstDash val="dash"/>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203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793750" y="411163"/>
            <a:ext cx="377539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90000"/>
              </a:lnSpc>
              <a:spcBef>
                <a:spcPct val="0"/>
              </a:spcBef>
              <a:spcAft>
                <a:spcPct val="0"/>
              </a:spcAft>
            </a:pPr>
            <a:r>
              <a:rPr lang="zh-CN" altLang="en-US" sz="2800" b="1" dirty="0">
                <a:solidFill>
                  <a:srgbClr val="3FA692"/>
                </a:solidFill>
                <a:latin typeface=""/>
                <a:ea typeface="微软雅黑" panose="020B0503020204020204" pitchFamily="34" charset="-122"/>
                <a:cs typeface="+mn-ea"/>
                <a:sym typeface=""/>
              </a:rPr>
              <a:t>服务客户遍布全国各地</a:t>
            </a:r>
          </a:p>
        </p:txBody>
      </p:sp>
      <p:graphicFrame>
        <p:nvGraphicFramePr>
          <p:cNvPr id="157" name="图表 156"/>
          <p:cNvGraphicFramePr/>
          <p:nvPr>
            <p:extLst/>
          </p:nvPr>
        </p:nvGraphicFramePr>
        <p:xfrm>
          <a:off x="678815" y="1294765"/>
          <a:ext cx="6530340" cy="5096510"/>
        </p:xfrm>
        <a:graphic>
          <a:graphicData uri="http://schemas.openxmlformats.org/drawingml/2006/chart">
            <c:chart xmlns:c="http://schemas.openxmlformats.org/drawingml/2006/chart" xmlns:r="http://schemas.openxmlformats.org/officeDocument/2006/relationships" r:id="rId3"/>
          </a:graphicData>
        </a:graphic>
      </p:graphicFrame>
      <p:sp>
        <p:nvSpPr>
          <p:cNvPr id="46" name="圆角矩形 45"/>
          <p:cNvSpPr/>
          <p:nvPr/>
        </p:nvSpPr>
        <p:spPr>
          <a:xfrm>
            <a:off x="7539355" y="1286193"/>
            <a:ext cx="4324350" cy="5097145"/>
          </a:xfrm>
          <a:prstGeom prst="roundRect">
            <a:avLst>
              <a:gd name="adj" fmla="val 4669"/>
            </a:avLst>
          </a:prstGeom>
          <a:solidFill>
            <a:schemeClr val="bg1"/>
          </a:solidFill>
          <a:ln w="12700" cmpd="sng">
            <a:solidFill>
              <a:srgbClr val="CBE0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58" name="同侧圆角矩形 57"/>
          <p:cNvSpPr/>
          <p:nvPr/>
        </p:nvSpPr>
        <p:spPr>
          <a:xfrm rot="16200000">
            <a:off x="5564505" y="3263900"/>
            <a:ext cx="5097780" cy="1141095"/>
          </a:xfrm>
          <a:prstGeom prst="round2SameRect">
            <a:avLst/>
          </a:prstGeom>
          <a:solidFill>
            <a:srgbClr val="1170F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59" name="同侧圆角矩形 58"/>
          <p:cNvSpPr/>
          <p:nvPr/>
        </p:nvSpPr>
        <p:spPr>
          <a:xfrm>
            <a:off x="7539354" y="1285558"/>
            <a:ext cx="4326891" cy="720090"/>
          </a:xfrm>
          <a:prstGeom prst="round2SameRect">
            <a:avLst>
              <a:gd name="adj1" fmla="val 24163"/>
              <a:gd name="adj2" fmla="val 0"/>
            </a:avLst>
          </a:prstGeom>
          <a:solidFill>
            <a:srgbClr val="1170F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60" name="文本框 59"/>
          <p:cNvSpPr txBox="1"/>
          <p:nvPr/>
        </p:nvSpPr>
        <p:spPr>
          <a:xfrm>
            <a:off x="7569581" y="2174240"/>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鲁  </a:t>
            </a:r>
            <a:r>
              <a:rPr lang="en-US" altLang="zh-CN">
                <a:solidFill>
                  <a:srgbClr val="333333"/>
                </a:solidFill>
                <a:latin typeface=""/>
                <a:ea typeface="微软雅黑" panose="020B0503020204020204" pitchFamily="34" charset="-122"/>
                <a:cs typeface="+mn-ea"/>
                <a:sym typeface=""/>
              </a:rPr>
              <a:t>200+</a:t>
            </a:r>
            <a:endParaRPr lang="zh-CN" altLang="en-US" dirty="0">
              <a:solidFill>
                <a:srgbClr val="333333"/>
              </a:solidFill>
              <a:latin typeface=""/>
              <a:ea typeface="微软雅黑" panose="020B0503020204020204" pitchFamily="34" charset="-122"/>
              <a:cs typeface="+mn-ea"/>
              <a:sym typeface=""/>
            </a:endParaRPr>
          </a:p>
        </p:txBody>
      </p:sp>
      <p:sp>
        <p:nvSpPr>
          <p:cNvPr id="61" name="文本框 60"/>
          <p:cNvSpPr txBox="1"/>
          <p:nvPr/>
        </p:nvSpPr>
        <p:spPr>
          <a:xfrm>
            <a:off x="7569581" y="2699385"/>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浙    </a:t>
            </a:r>
            <a:r>
              <a:rPr lang="en-US" altLang="zh-CN">
                <a:solidFill>
                  <a:srgbClr val="333333"/>
                </a:solidFill>
                <a:latin typeface=""/>
                <a:ea typeface="微软雅黑" panose="020B0503020204020204" pitchFamily="34" charset="-122"/>
                <a:cs typeface="+mn-ea"/>
                <a:sym typeface=""/>
              </a:rPr>
              <a:t>70+</a:t>
            </a:r>
            <a:endParaRPr lang="zh-CN" altLang="en-US" dirty="0">
              <a:solidFill>
                <a:srgbClr val="333333"/>
              </a:solidFill>
              <a:latin typeface=""/>
              <a:ea typeface="微软雅黑" panose="020B0503020204020204" pitchFamily="34" charset="-122"/>
              <a:cs typeface="+mn-ea"/>
              <a:sym typeface=""/>
            </a:endParaRPr>
          </a:p>
        </p:txBody>
      </p:sp>
      <p:sp>
        <p:nvSpPr>
          <p:cNvPr id="62" name="文本框 61"/>
          <p:cNvSpPr txBox="1"/>
          <p:nvPr/>
        </p:nvSpPr>
        <p:spPr>
          <a:xfrm>
            <a:off x="7569581" y="4799965"/>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苏    </a:t>
            </a:r>
            <a:r>
              <a:rPr lang="en-US" altLang="zh-CN">
                <a:solidFill>
                  <a:srgbClr val="333333"/>
                </a:solidFill>
                <a:latin typeface=""/>
                <a:ea typeface="微软雅黑" panose="020B0503020204020204" pitchFamily="34" charset="-122"/>
                <a:cs typeface="+mn-ea"/>
                <a:sym typeface=""/>
              </a:rPr>
              <a:t>30+</a:t>
            </a:r>
            <a:endParaRPr lang="zh-CN" altLang="en-US" dirty="0">
              <a:solidFill>
                <a:srgbClr val="333333"/>
              </a:solidFill>
              <a:latin typeface=""/>
              <a:ea typeface="微软雅黑" panose="020B0503020204020204" pitchFamily="34" charset="-122"/>
              <a:cs typeface="+mn-ea"/>
              <a:sym typeface=""/>
            </a:endParaRPr>
          </a:p>
        </p:txBody>
      </p:sp>
      <p:sp>
        <p:nvSpPr>
          <p:cNvPr id="63" name="文本框 62"/>
          <p:cNvSpPr txBox="1"/>
          <p:nvPr/>
        </p:nvSpPr>
        <p:spPr>
          <a:xfrm>
            <a:off x="7569581" y="3224530"/>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皖    </a:t>
            </a:r>
            <a:r>
              <a:rPr lang="en-US" altLang="zh-CN">
                <a:solidFill>
                  <a:srgbClr val="333333"/>
                </a:solidFill>
                <a:latin typeface=""/>
                <a:ea typeface="微软雅黑" panose="020B0503020204020204" pitchFamily="34" charset="-122"/>
                <a:cs typeface="+mn-ea"/>
                <a:sym typeface=""/>
              </a:rPr>
              <a:t>60+</a:t>
            </a:r>
            <a:endParaRPr lang="zh-CN" altLang="en-US" dirty="0">
              <a:solidFill>
                <a:srgbClr val="333333"/>
              </a:solidFill>
              <a:latin typeface=""/>
              <a:ea typeface="微软雅黑" panose="020B0503020204020204" pitchFamily="34" charset="-122"/>
              <a:cs typeface="+mn-ea"/>
              <a:sym typeface=""/>
            </a:endParaRPr>
          </a:p>
        </p:txBody>
      </p:sp>
      <p:sp>
        <p:nvSpPr>
          <p:cNvPr id="64" name="文本框 63"/>
          <p:cNvSpPr txBox="1"/>
          <p:nvPr/>
        </p:nvSpPr>
        <p:spPr>
          <a:xfrm>
            <a:off x="7569581" y="4274820"/>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赣    </a:t>
            </a:r>
            <a:r>
              <a:rPr lang="en-US" altLang="zh-CN">
                <a:solidFill>
                  <a:srgbClr val="333333"/>
                </a:solidFill>
                <a:latin typeface=""/>
                <a:ea typeface="微软雅黑" panose="020B0503020204020204" pitchFamily="34" charset="-122"/>
                <a:cs typeface="+mn-ea"/>
                <a:sym typeface=""/>
              </a:rPr>
              <a:t>30+</a:t>
            </a:r>
            <a:endParaRPr lang="zh-CN" altLang="en-US" dirty="0">
              <a:solidFill>
                <a:srgbClr val="333333"/>
              </a:solidFill>
              <a:latin typeface=""/>
              <a:ea typeface="微软雅黑" panose="020B0503020204020204" pitchFamily="34" charset="-122"/>
              <a:cs typeface="+mn-ea"/>
              <a:sym typeface=""/>
            </a:endParaRPr>
          </a:p>
        </p:txBody>
      </p:sp>
      <p:sp>
        <p:nvSpPr>
          <p:cNvPr id="67" name="文本框 66"/>
          <p:cNvSpPr txBox="1"/>
          <p:nvPr/>
        </p:nvSpPr>
        <p:spPr>
          <a:xfrm>
            <a:off x="7569581" y="5325110"/>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晋    </a:t>
            </a:r>
            <a:r>
              <a:rPr lang="en-US" altLang="zh-CN">
                <a:solidFill>
                  <a:srgbClr val="333333"/>
                </a:solidFill>
                <a:latin typeface=""/>
                <a:ea typeface="微软雅黑" panose="020B0503020204020204" pitchFamily="34" charset="-122"/>
                <a:cs typeface="+mn-ea"/>
                <a:sym typeface=""/>
              </a:rPr>
              <a:t>20+</a:t>
            </a:r>
            <a:endParaRPr lang="zh-CN" altLang="en-US" dirty="0">
              <a:solidFill>
                <a:srgbClr val="333333"/>
              </a:solidFill>
              <a:latin typeface=""/>
              <a:ea typeface="微软雅黑" panose="020B0503020204020204" pitchFamily="34" charset="-122"/>
              <a:cs typeface="+mn-ea"/>
              <a:sym typeface=""/>
            </a:endParaRPr>
          </a:p>
        </p:txBody>
      </p:sp>
      <p:sp>
        <p:nvSpPr>
          <p:cNvPr id="69" name="文本框 68"/>
          <p:cNvSpPr txBox="1"/>
          <p:nvPr/>
        </p:nvSpPr>
        <p:spPr>
          <a:xfrm>
            <a:off x="7569582" y="5850255"/>
            <a:ext cx="1105218" cy="368300"/>
          </a:xfrm>
          <a:prstGeom prst="rect">
            <a:avLst/>
          </a:prstGeom>
          <a:noFill/>
        </p:spPr>
        <p:txBody>
          <a:bodyPr wrap="square" rtlCol="0">
            <a:spAutoFit/>
          </a:bodyPr>
          <a:lstStyle/>
          <a:p>
            <a:pPr defTabSz="1624965" fontAlgn="ctr">
              <a:spcBef>
                <a:spcPct val="0"/>
              </a:spcBef>
              <a:spcAft>
                <a:spcPct val="0"/>
              </a:spcAft>
              <a:defRPr/>
            </a:pPr>
            <a:r>
              <a:rPr lang="en-US" altLang="zh-CN" sz="1600">
                <a:solidFill>
                  <a:srgbClr val="333333"/>
                </a:solidFill>
                <a:latin typeface=""/>
                <a:ea typeface="微软雅黑" panose="020B0503020204020204" pitchFamily="34" charset="-122"/>
                <a:cs typeface="+mn-ea"/>
                <a:sym typeface=""/>
              </a:rPr>
              <a:t>…   </a:t>
            </a:r>
            <a:r>
              <a:rPr lang="en-US" altLang="zh-CN">
                <a:solidFill>
                  <a:srgbClr val="333333"/>
                </a:solidFill>
                <a:latin typeface=""/>
                <a:ea typeface="微软雅黑" panose="020B0503020204020204" pitchFamily="34" charset="-122"/>
                <a:cs typeface="+mn-ea"/>
                <a:sym typeface=""/>
              </a:rPr>
              <a:t>100</a:t>
            </a:r>
            <a:r>
              <a:rPr lang="en-US" altLang="zh-CN" dirty="0">
                <a:solidFill>
                  <a:srgbClr val="333333"/>
                </a:solidFill>
                <a:latin typeface=""/>
                <a:ea typeface="微软雅黑" panose="020B0503020204020204" pitchFamily="34" charset="-122"/>
                <a:cs typeface="+mn-ea"/>
                <a:sym typeface=""/>
              </a:rPr>
              <a:t>+</a:t>
            </a:r>
          </a:p>
        </p:txBody>
      </p:sp>
      <p:sp>
        <p:nvSpPr>
          <p:cNvPr id="70" name="文本框 69"/>
          <p:cNvSpPr txBox="1"/>
          <p:nvPr/>
        </p:nvSpPr>
        <p:spPr>
          <a:xfrm>
            <a:off x="7569581" y="3749675"/>
            <a:ext cx="1105218" cy="369332"/>
          </a:xfrm>
          <a:prstGeom prst="rect">
            <a:avLst/>
          </a:prstGeom>
          <a:noFill/>
        </p:spPr>
        <p:txBody>
          <a:bodyPr wrap="square" rtlCol="0">
            <a:spAutoFit/>
          </a:bodyPr>
          <a:lstStyle/>
          <a:p>
            <a:r>
              <a:rPr lang="zh-CN" altLang="en-US">
                <a:solidFill>
                  <a:srgbClr val="333333"/>
                </a:solidFill>
                <a:latin typeface=""/>
                <a:ea typeface="微软雅黑" panose="020B0503020204020204" pitchFamily="34" charset="-122"/>
                <a:cs typeface="+mn-ea"/>
                <a:sym typeface=""/>
              </a:rPr>
              <a:t>冀    </a:t>
            </a:r>
            <a:r>
              <a:rPr lang="en-US" altLang="zh-CN">
                <a:solidFill>
                  <a:srgbClr val="333333"/>
                </a:solidFill>
                <a:latin typeface=""/>
                <a:ea typeface="微软雅黑" panose="020B0503020204020204" pitchFamily="34" charset="-122"/>
                <a:cs typeface="+mn-ea"/>
                <a:sym typeface=""/>
              </a:rPr>
              <a:t>40+</a:t>
            </a:r>
            <a:endParaRPr lang="zh-CN" altLang="en-US" dirty="0">
              <a:solidFill>
                <a:srgbClr val="333333"/>
              </a:solidFill>
              <a:latin typeface=""/>
              <a:ea typeface="微软雅黑" panose="020B0503020204020204" pitchFamily="34" charset="-122"/>
              <a:cs typeface="+mn-ea"/>
              <a:sym typeface=""/>
            </a:endParaRPr>
          </a:p>
        </p:txBody>
      </p:sp>
      <p:sp>
        <p:nvSpPr>
          <p:cNvPr id="73" name="矩形 72"/>
          <p:cNvSpPr/>
          <p:nvPr/>
        </p:nvSpPr>
        <p:spPr>
          <a:xfrm>
            <a:off x="8684260" y="2587625"/>
            <a:ext cx="3179445" cy="7200"/>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74" name="矩形 73"/>
          <p:cNvSpPr/>
          <p:nvPr/>
        </p:nvSpPr>
        <p:spPr>
          <a:xfrm>
            <a:off x="8684260" y="3121240"/>
            <a:ext cx="3179445" cy="6985"/>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75" name="矩形 74"/>
          <p:cNvSpPr/>
          <p:nvPr/>
        </p:nvSpPr>
        <p:spPr>
          <a:xfrm>
            <a:off x="8684260" y="4188040"/>
            <a:ext cx="3179445" cy="6985"/>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76" name="矩形 75"/>
          <p:cNvSpPr/>
          <p:nvPr/>
        </p:nvSpPr>
        <p:spPr>
          <a:xfrm>
            <a:off x="8684260" y="3654640"/>
            <a:ext cx="3179445" cy="6985"/>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78" name="矩形 77"/>
          <p:cNvSpPr/>
          <p:nvPr/>
        </p:nvSpPr>
        <p:spPr>
          <a:xfrm>
            <a:off x="8684260" y="4721440"/>
            <a:ext cx="3179445" cy="6985"/>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79" name="矩形 78"/>
          <p:cNvSpPr/>
          <p:nvPr/>
        </p:nvSpPr>
        <p:spPr>
          <a:xfrm>
            <a:off x="8684260" y="5254840"/>
            <a:ext cx="3179445" cy="6985"/>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sp>
        <p:nvSpPr>
          <p:cNvPr id="80" name="矩形 79"/>
          <p:cNvSpPr/>
          <p:nvPr/>
        </p:nvSpPr>
        <p:spPr>
          <a:xfrm>
            <a:off x="8670290" y="5788240"/>
            <a:ext cx="3179445" cy="6985"/>
          </a:xfrm>
          <a:prstGeom prst="rect">
            <a:avLst/>
          </a:prstGeom>
          <a:solidFill>
            <a:srgbClr val="1170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微软雅黑" panose="020B0503020204020204" pitchFamily="34" charset="-122"/>
              <a:sym typeface=""/>
            </a:endParaRPr>
          </a:p>
        </p:txBody>
      </p:sp>
      <p:pic>
        <p:nvPicPr>
          <p:cNvPr id="83" name="Picture 8" descr="D:\史芙蓉工作\医院logo\服务医院院徽\10山东70+\山东省立医院.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9740" y="2156300"/>
            <a:ext cx="625608" cy="31976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9" descr="D:\史芙蓉工作\医院logo\服务医院院徽\10山东70+\省中医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7896" y="2171621"/>
            <a:ext cx="428585" cy="28912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4" descr="D:\史芙蓉工作\医院logo\服务医院院徽\11浙江30+\浙大附一.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1653" y="2608384"/>
            <a:ext cx="798854" cy="467043"/>
          </a:xfrm>
          <a:prstGeom prst="rect">
            <a:avLst/>
          </a:prstGeom>
          <a:noFill/>
          <a:extLst>
            <a:ext uri="{909E8E84-426E-40DD-AFC4-6F175D3DCCD1}">
              <a14:hiddenFill xmlns:a14="http://schemas.microsoft.com/office/drawing/2010/main">
                <a:solidFill>
                  <a:srgbClr val="FFFFFF"/>
                </a:solidFill>
              </a14:hiddenFill>
            </a:ext>
          </a:extLst>
        </p:spPr>
      </p:pic>
      <p:pic>
        <p:nvPicPr>
          <p:cNvPr id="86" name="图片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7232" y="2738421"/>
            <a:ext cx="469914" cy="259964"/>
          </a:xfrm>
          <a:prstGeom prst="rect">
            <a:avLst/>
          </a:prstGeom>
        </p:spPr>
      </p:pic>
      <p:pic>
        <p:nvPicPr>
          <p:cNvPr id="87" name="图片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4855" y="2726000"/>
            <a:ext cx="571257" cy="264905"/>
          </a:xfrm>
          <a:prstGeom prst="rect">
            <a:avLst/>
          </a:prstGeom>
        </p:spPr>
      </p:pic>
      <p:pic>
        <p:nvPicPr>
          <p:cNvPr id="88" name="Picture 11" descr="D:\史芙蓉工作\医院logo\服务医院院徽\8安徽20+\安徽省立医院.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22719" y="3253129"/>
            <a:ext cx="468782" cy="29999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D:\史芙蓉工作\医院logo\服务医院院徽\8安徽20+\安徽医科大学第二附属医院.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9336" y="3270311"/>
            <a:ext cx="497205" cy="293570"/>
          </a:xfrm>
          <a:prstGeom prst="rect">
            <a:avLst/>
          </a:prstGeom>
          <a:noFill/>
          <a:extLst>
            <a:ext uri="{909E8E84-426E-40DD-AFC4-6F175D3DCCD1}">
              <a14:hiddenFill xmlns:a14="http://schemas.microsoft.com/office/drawing/2010/main">
                <a:solidFill>
                  <a:srgbClr val="FFFFFF"/>
                </a:solidFill>
              </a14:hiddenFill>
            </a:ext>
          </a:extLst>
        </p:spPr>
      </p:pic>
      <p:pic>
        <p:nvPicPr>
          <p:cNvPr id="90" name="图片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3891" y="3251531"/>
            <a:ext cx="667385" cy="331131"/>
          </a:xfrm>
          <a:prstGeom prst="rect">
            <a:avLst/>
          </a:prstGeom>
        </p:spPr>
      </p:pic>
      <p:pic>
        <p:nvPicPr>
          <p:cNvPr id="91" name="Picture 3" descr="D:\史芙蓉工作\医院logo\服务医院院徽\12河北4\河北省人民医院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39023" y="3817442"/>
            <a:ext cx="465385" cy="23228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D:\史芙蓉工作\医院logo\保定市第一中心医院.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0187" y="3787921"/>
            <a:ext cx="844713" cy="305431"/>
          </a:xfrm>
          <a:prstGeom prst="rect">
            <a:avLst/>
          </a:prstGeom>
          <a:noFill/>
          <a:extLst>
            <a:ext uri="{909E8E84-426E-40DD-AFC4-6F175D3DCCD1}">
              <a14:hiddenFill xmlns:a14="http://schemas.microsoft.com/office/drawing/2010/main">
                <a:solidFill>
                  <a:srgbClr val="FFFFFF"/>
                </a:solidFill>
              </a14:hiddenFill>
            </a:ext>
          </a:extLst>
        </p:spPr>
      </p:pic>
      <p:pic>
        <p:nvPicPr>
          <p:cNvPr id="93" name="图片 9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0264" y="3773369"/>
            <a:ext cx="463849" cy="312886"/>
          </a:xfrm>
          <a:prstGeom prst="rect">
            <a:avLst/>
          </a:prstGeom>
        </p:spPr>
      </p:pic>
      <p:pic>
        <p:nvPicPr>
          <p:cNvPr id="94" name="Picture 7" descr="D:\史芙蓉工作\医院logo\服务医院院徽\15山西5\山西省人民医院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12696" y="5421243"/>
            <a:ext cx="518038" cy="24760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D:\史芙蓉工作\医院logo\服务医院院徽\15山西5\TIM截图20180402102811.png"/>
          <p:cNvPicPr>
            <a:picLocks noChangeAspect="1" noChangeArrowheads="1"/>
          </p:cNvPicPr>
          <p:nvPr/>
        </p:nvPicPr>
        <p:blipFill>
          <a:blip r:embed="rId16" cstate="print">
            <a:extLst>
              <a:ext uri="{28A0092B-C50C-407E-A947-70E740481C1C}">
                <a14:useLocalDpi xmlns:a14="http://schemas.microsoft.com/office/drawing/2010/main" val="0"/>
              </a:ext>
            </a:extLst>
          </a:blip>
          <a:srcRect l="22117" r="23960" b="-10849"/>
          <a:stretch>
            <a:fillRect/>
          </a:stretch>
        </p:blipFill>
        <p:spPr bwMode="auto">
          <a:xfrm>
            <a:off x="9870204" y="5423487"/>
            <a:ext cx="684679" cy="30971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logo"/>
          <p:cNvPicPr>
            <a:picLocks noChangeAspect="1" noChangeArrowheads="1"/>
          </p:cNvPicPr>
          <p:nvPr/>
        </p:nvPicPr>
        <p:blipFill>
          <a:blip r:embed="rId17" cstate="print"/>
          <a:srcRect l="2700" t="-58" r="84880"/>
          <a:stretch>
            <a:fillRect/>
          </a:stretch>
        </p:blipFill>
        <p:spPr bwMode="auto">
          <a:xfrm>
            <a:off x="11104787" y="5429197"/>
            <a:ext cx="154803" cy="125897"/>
          </a:xfrm>
          <a:prstGeom prst="rect">
            <a:avLst/>
          </a:prstGeom>
          <a:noFill/>
        </p:spPr>
      </p:pic>
      <p:pic>
        <p:nvPicPr>
          <p:cNvPr id="97" name="Picture 2" descr="logo"/>
          <p:cNvPicPr>
            <a:picLocks noChangeAspect="1" noChangeArrowheads="1"/>
          </p:cNvPicPr>
          <p:nvPr/>
        </p:nvPicPr>
        <p:blipFill>
          <a:blip r:embed="rId17" cstate="print"/>
          <a:srcRect l="20426" r="41426"/>
          <a:stretch>
            <a:fillRect/>
          </a:stretch>
        </p:blipFill>
        <p:spPr bwMode="auto">
          <a:xfrm>
            <a:off x="10884744" y="5583898"/>
            <a:ext cx="594889" cy="106790"/>
          </a:xfrm>
          <a:prstGeom prst="rect">
            <a:avLst/>
          </a:prstGeom>
          <a:noFill/>
        </p:spPr>
      </p:pic>
      <p:pic>
        <p:nvPicPr>
          <p:cNvPr id="98" name="Picture 15" descr="D:\史芙蓉工作\医院logo\服务医院院徽\14江西4\南昌大学第二附属医院logo.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65610" y="4323177"/>
            <a:ext cx="612210" cy="266223"/>
          </a:xfrm>
          <a:prstGeom prst="rect">
            <a:avLst/>
          </a:prstGeom>
          <a:noFill/>
          <a:extLst>
            <a:ext uri="{909E8E84-426E-40DD-AFC4-6F175D3DCCD1}">
              <a14:hiddenFill xmlns:a14="http://schemas.microsoft.com/office/drawing/2010/main">
                <a:solidFill>
                  <a:srgbClr val="FFFFFF"/>
                </a:solidFill>
              </a14:hiddenFill>
            </a:ext>
          </a:extLst>
        </p:spPr>
      </p:pic>
      <p:pic>
        <p:nvPicPr>
          <p:cNvPr id="99" name="图片 9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40604" y="4320865"/>
            <a:ext cx="683169" cy="298512"/>
          </a:xfrm>
          <a:prstGeom prst="rect">
            <a:avLst/>
          </a:prstGeom>
        </p:spPr>
      </p:pic>
      <p:pic>
        <p:nvPicPr>
          <p:cNvPr id="100" name="图片 99"/>
          <p:cNvPicPr>
            <a:picLocks noChangeAspect="1"/>
          </p:cNvPicPr>
          <p:nvPr/>
        </p:nvPicPr>
        <p:blipFill>
          <a:blip r:embed="rId20"/>
          <a:srcRect l="23695" t="12951"/>
          <a:stretch>
            <a:fillRect/>
          </a:stretch>
        </p:blipFill>
        <p:spPr>
          <a:xfrm>
            <a:off x="9942596" y="4491291"/>
            <a:ext cx="539895" cy="107580"/>
          </a:xfrm>
          <a:prstGeom prst="rect">
            <a:avLst/>
          </a:prstGeom>
        </p:spPr>
      </p:pic>
      <p:pic>
        <p:nvPicPr>
          <p:cNvPr id="101" name="图片 100"/>
          <p:cNvPicPr>
            <a:picLocks noChangeAspect="1"/>
          </p:cNvPicPr>
          <p:nvPr/>
        </p:nvPicPr>
        <p:blipFill>
          <a:blip r:embed="rId20"/>
          <a:srcRect r="78276"/>
          <a:stretch>
            <a:fillRect/>
          </a:stretch>
        </p:blipFill>
        <p:spPr>
          <a:xfrm>
            <a:off x="10135690" y="4360311"/>
            <a:ext cx="153708" cy="135234"/>
          </a:xfrm>
          <a:prstGeom prst="rect">
            <a:avLst/>
          </a:prstGeom>
        </p:spPr>
      </p:pic>
      <p:pic>
        <p:nvPicPr>
          <p:cNvPr id="102" name="图片 101"/>
          <p:cNvPicPr>
            <a:picLocks noChangeAspect="1"/>
          </p:cNvPicPr>
          <p:nvPr/>
        </p:nvPicPr>
        <p:blipFill rotWithShape="1">
          <a:blip r:embed="rId21" cstate="print">
            <a:extLst>
              <a:ext uri="{28A0092B-C50C-407E-A947-70E740481C1C}">
                <a14:useLocalDpi xmlns:a14="http://schemas.microsoft.com/office/drawing/2010/main" val="0"/>
              </a:ext>
            </a:extLst>
          </a:blip>
          <a:srcRect l="54608" t="13449" r="10238" b="-714"/>
          <a:stretch>
            <a:fillRect/>
          </a:stretch>
        </p:blipFill>
        <p:spPr>
          <a:xfrm>
            <a:off x="8979701" y="4982425"/>
            <a:ext cx="584028" cy="152121"/>
          </a:xfrm>
          <a:prstGeom prst="rect">
            <a:avLst/>
          </a:prstGeom>
        </p:spPr>
      </p:pic>
      <p:pic>
        <p:nvPicPr>
          <p:cNvPr id="103" name="图片 102"/>
          <p:cNvPicPr>
            <a:picLocks noChangeAspect="1"/>
          </p:cNvPicPr>
          <p:nvPr/>
        </p:nvPicPr>
        <p:blipFill rotWithShape="1">
          <a:blip r:embed="rId22" cstate="print">
            <a:extLst>
              <a:ext uri="{28A0092B-C50C-407E-A947-70E740481C1C}">
                <a14:useLocalDpi xmlns:a14="http://schemas.microsoft.com/office/drawing/2010/main" val="0"/>
              </a:ext>
            </a:extLst>
          </a:blip>
          <a:srcRect t="1" r="47082" b="7742"/>
          <a:stretch>
            <a:fillRect/>
          </a:stretch>
        </p:blipFill>
        <p:spPr>
          <a:xfrm>
            <a:off x="8989862" y="4855877"/>
            <a:ext cx="563707" cy="103121"/>
          </a:xfrm>
          <a:prstGeom prst="rect">
            <a:avLst/>
          </a:prstGeom>
        </p:spPr>
      </p:pic>
      <p:pic>
        <p:nvPicPr>
          <p:cNvPr id="104" name="图片 103"/>
          <p:cNvPicPr>
            <a:picLocks noChangeAspect="1"/>
          </p:cNvPicPr>
          <p:nvPr/>
        </p:nvPicPr>
        <p:blipFill rotWithShape="1">
          <a:blip r:embed="rId23" cstate="print">
            <a:extLst>
              <a:ext uri="{28A0092B-C50C-407E-A947-70E740481C1C}">
                <a14:useLocalDpi xmlns:a14="http://schemas.microsoft.com/office/drawing/2010/main" val="0"/>
              </a:ext>
            </a:extLst>
          </a:blip>
          <a:srcRect l="43149"/>
          <a:stretch>
            <a:fillRect/>
          </a:stretch>
        </p:blipFill>
        <p:spPr>
          <a:xfrm>
            <a:off x="9809859" y="4982472"/>
            <a:ext cx="805369" cy="105434"/>
          </a:xfrm>
          <a:prstGeom prst="rect">
            <a:avLst/>
          </a:prstGeom>
        </p:spPr>
      </p:pic>
      <p:pic>
        <p:nvPicPr>
          <p:cNvPr id="105" name="图片 104"/>
          <p:cNvPicPr>
            <a:picLocks noChangeAspect="1"/>
          </p:cNvPicPr>
          <p:nvPr/>
        </p:nvPicPr>
        <p:blipFill rotWithShape="1">
          <a:blip r:embed="rId24" cstate="print">
            <a:extLst>
              <a:ext uri="{28A0092B-C50C-407E-A947-70E740481C1C}">
                <a14:useLocalDpi xmlns:a14="http://schemas.microsoft.com/office/drawing/2010/main" val="0"/>
              </a:ext>
            </a:extLst>
          </a:blip>
          <a:srcRect r="57712"/>
          <a:stretch>
            <a:fillRect/>
          </a:stretch>
        </p:blipFill>
        <p:spPr>
          <a:xfrm>
            <a:off x="9913013" y="4849281"/>
            <a:ext cx="599061" cy="105434"/>
          </a:xfrm>
          <a:prstGeom prst="rect">
            <a:avLst/>
          </a:prstGeom>
        </p:spPr>
      </p:pic>
      <p:pic>
        <p:nvPicPr>
          <p:cNvPr id="106" name="图片 105"/>
          <p:cNvPicPr>
            <a:picLocks noChangeAspect="1"/>
          </p:cNvPicPr>
          <p:nvPr/>
        </p:nvPicPr>
        <p:blipFill rotWithShape="1">
          <a:blip r:embed="rId25" cstate="print">
            <a:extLst>
              <a:ext uri="{28A0092B-C50C-407E-A947-70E740481C1C}">
                <a14:useLocalDpi xmlns:a14="http://schemas.microsoft.com/office/drawing/2010/main" val="0"/>
              </a:ext>
            </a:extLst>
          </a:blip>
          <a:srcRect l="1520" r="45785"/>
          <a:stretch>
            <a:fillRect/>
          </a:stretch>
        </p:blipFill>
        <p:spPr>
          <a:xfrm>
            <a:off x="10919227" y="4884437"/>
            <a:ext cx="525924" cy="196004"/>
          </a:xfrm>
          <a:prstGeom prst="rect">
            <a:avLst/>
          </a:prstGeom>
        </p:spPr>
      </p:pic>
      <p:pic>
        <p:nvPicPr>
          <p:cNvPr id="107" name="Picture 3" descr="D:\史芙蓉工作\医院logo\logojpg\普洱市人民医院logo.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992171" y="5906049"/>
            <a:ext cx="380035" cy="3124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D:\史芙蓉工作\医院logo\服务医院院徽\5广西1\柳州市人民医院logo.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053818" y="5978354"/>
            <a:ext cx="451034" cy="323998"/>
          </a:xfrm>
          <a:prstGeom prst="rect">
            <a:avLst/>
          </a:prstGeom>
          <a:noFill/>
          <a:extLst>
            <a:ext uri="{909E8E84-426E-40DD-AFC4-6F175D3DCCD1}">
              <a14:hiddenFill xmlns:a14="http://schemas.microsoft.com/office/drawing/2010/main">
                <a:solidFill>
                  <a:srgbClr val="FFFFFF"/>
                </a:solidFill>
              </a14:hiddenFill>
            </a:ext>
          </a:extLst>
        </p:spPr>
      </p:pic>
      <p:pic>
        <p:nvPicPr>
          <p:cNvPr id="109" name="图片 10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8626" y="6044812"/>
            <a:ext cx="787835" cy="173720"/>
          </a:xfrm>
          <a:prstGeom prst="rect">
            <a:avLst/>
          </a:prstGeom>
        </p:spPr>
      </p:pic>
      <p:pic>
        <p:nvPicPr>
          <p:cNvPr id="208" name="图片 8"/>
          <p:cNvPicPr>
            <a:picLocks noChangeAspect="1"/>
          </p:cNvPicPr>
          <p:nvPr/>
        </p:nvPicPr>
        <p:blipFill>
          <a:blip r:embed="rId29" cstate="print"/>
          <a:srcRect l="32774" t="21348" b="22084"/>
          <a:stretch>
            <a:fillRect/>
          </a:stretch>
        </p:blipFill>
        <p:spPr>
          <a:xfrm>
            <a:off x="8980331" y="2365554"/>
            <a:ext cx="582769" cy="125655"/>
          </a:xfrm>
          <a:prstGeom prst="rect">
            <a:avLst/>
          </a:prstGeom>
          <a:noFill/>
          <a:ln w="9525">
            <a:noFill/>
          </a:ln>
        </p:spPr>
      </p:pic>
      <p:pic>
        <p:nvPicPr>
          <p:cNvPr id="209" name="图片 8"/>
          <p:cNvPicPr>
            <a:picLocks noChangeAspect="1"/>
          </p:cNvPicPr>
          <p:nvPr/>
        </p:nvPicPr>
        <p:blipFill>
          <a:blip r:embed="rId30" cstate="print"/>
          <a:srcRect r="66971"/>
          <a:stretch>
            <a:fillRect/>
          </a:stretch>
        </p:blipFill>
        <p:spPr>
          <a:xfrm>
            <a:off x="9132882" y="2149791"/>
            <a:ext cx="277667" cy="216176"/>
          </a:xfrm>
          <a:prstGeom prst="rect">
            <a:avLst/>
          </a:prstGeom>
          <a:noFill/>
          <a:ln w="9525">
            <a:noFill/>
          </a:ln>
        </p:spPr>
      </p:pic>
      <p:sp>
        <p:nvSpPr>
          <p:cNvPr id="111" name="文本框 110"/>
          <p:cNvSpPr txBox="1"/>
          <p:nvPr/>
        </p:nvSpPr>
        <p:spPr>
          <a:xfrm>
            <a:off x="8683943" y="1446213"/>
            <a:ext cx="3165792" cy="398780"/>
          </a:xfrm>
          <a:prstGeom prst="rect">
            <a:avLst/>
          </a:prstGeom>
          <a:noFill/>
        </p:spPr>
        <p:txBody>
          <a:bodyPr wrap="square" rtlCol="0">
            <a:spAutoFit/>
          </a:bodyPr>
          <a:lstStyle/>
          <a:p>
            <a:r>
              <a:rPr lang="zh-CN" altLang="en-US" sz="2000">
                <a:solidFill>
                  <a:srgbClr val="333333"/>
                </a:solidFill>
                <a:latin typeface=""/>
                <a:ea typeface="微软雅黑" panose="020B0503020204020204" pitchFamily="34" charset="-122"/>
                <a:cs typeface="+mn-ea"/>
                <a:sym typeface=""/>
              </a:rPr>
              <a:t>覆盖全国 </a:t>
            </a:r>
            <a:r>
              <a:rPr lang="en-US" altLang="zh-CN" sz="2000">
                <a:solidFill>
                  <a:srgbClr val="1170FF"/>
                </a:solidFill>
                <a:latin typeface=""/>
                <a:ea typeface="微软雅黑" panose="020B0503020204020204" pitchFamily="34" charset="-122"/>
                <a:cs typeface="+mn-ea"/>
                <a:sym typeface=""/>
              </a:rPr>
              <a:t>27</a:t>
            </a:r>
            <a:r>
              <a:rPr lang="zh-CN" altLang="en-US" sz="2000">
                <a:solidFill>
                  <a:srgbClr val="333333"/>
                </a:solidFill>
                <a:latin typeface=""/>
                <a:ea typeface="微软雅黑" panose="020B0503020204020204" pitchFamily="34" charset="-122"/>
                <a:cs typeface="+mn-ea"/>
                <a:sym typeface=""/>
              </a:rPr>
              <a:t>省市自治区</a:t>
            </a:r>
          </a:p>
        </p:txBody>
      </p:sp>
      <p:sp>
        <p:nvSpPr>
          <p:cNvPr id="3" name="文本框 2"/>
          <p:cNvSpPr txBox="1"/>
          <p:nvPr/>
        </p:nvSpPr>
        <p:spPr>
          <a:xfrm>
            <a:off x="7718338" y="1467474"/>
            <a:ext cx="714375" cy="400110"/>
          </a:xfrm>
          <a:prstGeom prst="rect">
            <a:avLst/>
          </a:prstGeom>
          <a:noFill/>
        </p:spPr>
        <p:txBody>
          <a:bodyPr wrap="square" rtlCol="0">
            <a:spAutoFit/>
          </a:bodyPr>
          <a:lstStyle/>
          <a:p>
            <a:r>
              <a:rPr lang="zh-CN" altLang="en-US" sz="2000">
                <a:solidFill>
                  <a:srgbClr val="333333"/>
                </a:solidFill>
                <a:latin typeface=""/>
                <a:ea typeface="微软雅黑" panose="020B0503020204020204" pitchFamily="34" charset="-122"/>
                <a:cs typeface="+mn-ea"/>
                <a:sym typeface=""/>
              </a:rPr>
              <a:t>省份</a:t>
            </a:r>
          </a:p>
        </p:txBody>
      </p:sp>
    </p:spTree>
    <p:extLst>
      <p:ext uri="{BB962C8B-B14F-4D97-AF65-F5344CB8AC3E}">
        <p14:creationId xmlns:p14="http://schemas.microsoft.com/office/powerpoint/2010/main" val="343970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3" descr="C:\Users\Administrator\Desktop\2.png2"/>
          <p:cNvPicPr>
            <a:picLocks noChangeAspect="1"/>
          </p:cNvPicPr>
          <p:nvPr/>
        </p:nvPicPr>
        <p:blipFill>
          <a:blip r:embed="rId4"/>
          <a:srcRect/>
          <a:stretch>
            <a:fillRect/>
          </a:stretch>
        </p:blipFill>
        <p:spPr>
          <a:xfrm>
            <a:off x="-49212" y="-38100"/>
            <a:ext cx="12240895" cy="6896100"/>
          </a:xfrm>
          <a:prstGeom prst="rect">
            <a:avLst/>
          </a:prstGeom>
        </p:spPr>
      </p:pic>
      <p:pic>
        <p:nvPicPr>
          <p:cNvPr id="82" name="图片 81" descr="C:\Users\Administrator\Desktop\fangwu.pngfangwu"/>
          <p:cNvPicPr>
            <a:picLocks noChangeAspect="1"/>
          </p:cNvPicPr>
          <p:nvPr/>
        </p:nvPicPr>
        <p:blipFill>
          <a:blip r:embed="rId5"/>
          <a:srcRect/>
          <a:stretch>
            <a:fillRect/>
          </a:stretch>
        </p:blipFill>
        <p:spPr>
          <a:xfrm>
            <a:off x="3029966" y="856615"/>
            <a:ext cx="815340" cy="1055610"/>
          </a:xfrm>
          <a:prstGeom prst="rect">
            <a:avLst/>
          </a:prstGeom>
          <a:effectLst/>
        </p:spPr>
      </p:pic>
      <p:sp>
        <p:nvSpPr>
          <p:cNvPr id="8" name="文本框 7"/>
          <p:cNvSpPr txBox="1">
            <a:spLocks noChangeArrowheads="1"/>
          </p:cNvSpPr>
          <p:nvPr/>
        </p:nvSpPr>
        <p:spPr bwMode="auto">
          <a:xfrm>
            <a:off x="3197860" y="1194435"/>
            <a:ext cx="5851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i="0" u="none" strike="noStrike" kern="1200" cap="none" spc="0" normalizeH="0" baseline="0" noProof="0">
                <a:ln>
                  <a:noFill/>
                </a:ln>
                <a:solidFill>
                  <a:srgbClr val="323233"/>
                </a:solidFill>
                <a:effectLst/>
                <a:uLnTx/>
                <a:uFillTx/>
                <a:latin typeface=""/>
                <a:ea typeface="微软雅黑" panose="020B0503020204020204" pitchFamily="34" charset="-122"/>
                <a:cs typeface="等线" panose="02010600030101010101" charset="-122"/>
                <a:sym typeface=""/>
              </a:rPr>
              <a:t>专注智慧医疗 助力健康中国</a:t>
            </a:r>
          </a:p>
        </p:txBody>
      </p: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495" y="222906"/>
            <a:ext cx="1490480" cy="416858"/>
          </a:xfrm>
          <a:prstGeom prst="rect">
            <a:avLst/>
          </a:prstGeom>
        </p:spPr>
      </p:pic>
      <p:grpSp>
        <p:nvGrpSpPr>
          <p:cNvPr id="49" name="组合 48"/>
          <p:cNvGrpSpPr/>
          <p:nvPr/>
        </p:nvGrpSpPr>
        <p:grpSpPr>
          <a:xfrm>
            <a:off x="1873885" y="2491105"/>
            <a:ext cx="2455545" cy="3158490"/>
            <a:chOff x="2086" y="3923"/>
            <a:chExt cx="3867" cy="4974"/>
          </a:xfrm>
        </p:grpSpPr>
        <p:sp>
          <p:nvSpPr>
            <p:cNvPr id="76" name="任意多边形 75"/>
            <p:cNvSpPr/>
            <p:nvPr/>
          </p:nvSpPr>
          <p:spPr>
            <a:xfrm>
              <a:off x="2086" y="3923"/>
              <a:ext cx="3867" cy="4974"/>
            </a:xfrm>
            <a:custGeom>
              <a:avLst/>
              <a:gdLst>
                <a:gd name="adj" fmla="val 1007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4974">
                  <a:moveTo>
                    <a:pt x="1934" y="0"/>
                  </a:moveTo>
                  <a:cubicBezTo>
                    <a:pt x="2313" y="0"/>
                    <a:pt x="2622" y="308"/>
                    <a:pt x="2622" y="688"/>
                  </a:cubicBezTo>
                  <a:cubicBezTo>
                    <a:pt x="2622" y="700"/>
                    <a:pt x="2621" y="712"/>
                    <a:pt x="2621" y="723"/>
                  </a:cubicBezTo>
                  <a:lnTo>
                    <a:pt x="2620" y="739"/>
                  </a:lnTo>
                  <a:lnTo>
                    <a:pt x="3477" y="739"/>
                  </a:lnTo>
                  <a:cubicBezTo>
                    <a:pt x="3693" y="739"/>
                    <a:pt x="3867" y="913"/>
                    <a:pt x="3867" y="1129"/>
                  </a:cubicBezTo>
                  <a:lnTo>
                    <a:pt x="3867" y="4584"/>
                  </a:lnTo>
                  <a:cubicBezTo>
                    <a:pt x="3867" y="4800"/>
                    <a:pt x="3693" y="4974"/>
                    <a:pt x="3477" y="4974"/>
                  </a:cubicBezTo>
                  <a:lnTo>
                    <a:pt x="390" y="4974"/>
                  </a:lnTo>
                  <a:cubicBezTo>
                    <a:pt x="174" y="4974"/>
                    <a:pt x="0" y="4800"/>
                    <a:pt x="0" y="4584"/>
                  </a:cubicBezTo>
                  <a:lnTo>
                    <a:pt x="0" y="1129"/>
                  </a:lnTo>
                  <a:cubicBezTo>
                    <a:pt x="0" y="913"/>
                    <a:pt x="174" y="739"/>
                    <a:pt x="390" y="739"/>
                  </a:cubicBezTo>
                  <a:lnTo>
                    <a:pt x="1247" y="739"/>
                  </a:lnTo>
                  <a:lnTo>
                    <a:pt x="1246" y="723"/>
                  </a:lnTo>
                  <a:cubicBezTo>
                    <a:pt x="1246" y="712"/>
                    <a:pt x="1246" y="700"/>
                    <a:pt x="1246" y="688"/>
                  </a:cubicBezTo>
                  <a:cubicBezTo>
                    <a:pt x="1246" y="308"/>
                    <a:pt x="1554" y="0"/>
                    <a:pt x="1934" y="0"/>
                  </a:cubicBezTo>
                  <a:close/>
                </a:path>
              </a:pathLst>
            </a:custGeom>
            <a:solidFill>
              <a:srgbClr val="FFFFFF"/>
            </a:solidFill>
            <a:ln>
              <a:noFill/>
            </a:ln>
            <a:effectLst>
              <a:outerShdw blurRad="4953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78" name="椭圆 77"/>
            <p:cNvSpPr/>
            <p:nvPr/>
          </p:nvSpPr>
          <p:spPr>
            <a:xfrm>
              <a:off x="3494" y="4086"/>
              <a:ext cx="1050" cy="1050"/>
            </a:xfrm>
            <a:prstGeom prst="ellipse">
              <a:avLst/>
            </a:prstGeom>
            <a:solidFill>
              <a:srgbClr val="F1B83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79" name="椭圆 78"/>
            <p:cNvSpPr/>
            <p:nvPr/>
          </p:nvSpPr>
          <p:spPr>
            <a:xfrm>
              <a:off x="3549" y="4140"/>
              <a:ext cx="941" cy="941"/>
            </a:xfrm>
            <a:prstGeom prst="ellipse">
              <a:avLst/>
            </a:prstGeom>
            <a:solidFill>
              <a:srgbClr val="F1B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83" name="文本框 14"/>
            <p:cNvSpPr txBox="1"/>
            <p:nvPr/>
          </p:nvSpPr>
          <p:spPr>
            <a:xfrm>
              <a:off x="3148" y="5577"/>
              <a:ext cx="1743" cy="5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a:solidFill>
                    <a:schemeClr val="tx1">
                      <a:lumMod val="85000"/>
                      <a:lumOff val="15000"/>
                    </a:schemeClr>
                  </a:solidFill>
                  <a:latin typeface=""/>
                  <a:ea typeface="微软雅黑" panose="020B0503020204020204" pitchFamily="34" charset="-122"/>
                  <a:sym typeface=""/>
                </a:rPr>
                <a:t>公司地址</a:t>
              </a:r>
            </a:p>
          </p:txBody>
        </p:sp>
        <p:sp>
          <p:nvSpPr>
            <p:cNvPr id="84" name="文本框 16"/>
            <p:cNvSpPr txBox="1"/>
            <p:nvPr/>
          </p:nvSpPr>
          <p:spPr>
            <a:xfrm>
              <a:off x="2086" y="6157"/>
              <a:ext cx="3855" cy="16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noProof="0">
                  <a:ln>
                    <a:noFill/>
                  </a:ln>
                  <a:solidFill>
                    <a:schemeClr val="tx1">
                      <a:lumMod val="85000"/>
                      <a:lumOff val="15000"/>
                    </a:schemeClr>
                  </a:solidFill>
                  <a:effectLst/>
                  <a:uLnTx/>
                  <a:uFillTx/>
                  <a:latin typeface=""/>
                  <a:ea typeface="微软雅黑" panose="020B0503020204020204" pitchFamily="34" charset="-122"/>
                  <a:cs typeface="+mn-ea"/>
                  <a:sym typeface=""/>
                </a:rPr>
                <a:t>济南市高新区舜华西路</a:t>
              </a:r>
              <a:r>
                <a:rPr lang="en-US" altLang="zh-CN" sz="1400" noProof="0">
                  <a:ln>
                    <a:noFill/>
                  </a:ln>
                  <a:solidFill>
                    <a:schemeClr val="tx1">
                      <a:lumMod val="85000"/>
                      <a:lumOff val="15000"/>
                    </a:schemeClr>
                  </a:solidFill>
                  <a:effectLst/>
                  <a:uLnTx/>
                  <a:uFillTx/>
                  <a:latin typeface=""/>
                  <a:ea typeface="微软雅黑" panose="020B0503020204020204" pitchFamily="34" charset="-122"/>
                  <a:cs typeface="+mn-ea"/>
                  <a:sym typeface=""/>
                </a:rPr>
                <a:t>699</a:t>
              </a:r>
              <a:r>
                <a:rPr lang="zh-CN" altLang="en-US" sz="1400" noProof="0">
                  <a:ln>
                    <a:noFill/>
                  </a:ln>
                  <a:solidFill>
                    <a:schemeClr val="tx1">
                      <a:lumMod val="85000"/>
                      <a:lumOff val="15000"/>
                    </a:schemeClr>
                  </a:solidFill>
                  <a:effectLst/>
                  <a:uLnTx/>
                  <a:uFillTx/>
                  <a:latin typeface=""/>
                  <a:ea typeface="微软雅黑" panose="020B0503020204020204" pitchFamily="34" charset="-122"/>
                  <a:cs typeface="+mn-ea"/>
                  <a:sym typeface=""/>
                </a:rPr>
                <a:t>号神思科技园</a:t>
              </a:r>
              <a:endParaRPr lang="en-US" altLang="zh-CN" sz="1400" noProof="0">
                <a:ln>
                  <a:noFill/>
                </a:ln>
                <a:solidFill>
                  <a:schemeClr val="tx1">
                    <a:lumMod val="85000"/>
                    <a:lumOff val="15000"/>
                  </a:schemeClr>
                </a:solidFill>
                <a:effectLst/>
                <a:uLnTx/>
                <a:uFillTx/>
                <a:latin typeface=""/>
                <a:ea typeface="微软雅黑" panose="020B0503020204020204" pitchFamily="34" charset="-122"/>
                <a:cs typeface="+mn-ea"/>
                <a:sym typeface=""/>
              </a:endParaRPr>
            </a:p>
            <a:p>
              <a:pPr algn="ctr">
                <a:lnSpc>
                  <a:spcPct val="150000"/>
                </a:lnSpc>
              </a:pPr>
              <a:r>
                <a:rPr lang="zh-CN" altLang="en-US" sz="1400">
                  <a:solidFill>
                    <a:schemeClr val="tx1">
                      <a:lumMod val="85000"/>
                      <a:lumOff val="15000"/>
                    </a:schemeClr>
                  </a:solidFill>
                  <a:latin typeface=""/>
                  <a:ea typeface="微软雅黑" panose="020B0503020204020204" pitchFamily="34" charset="-122"/>
                  <a:cs typeface="+mn-ea"/>
                  <a:sym typeface=""/>
                </a:rPr>
                <a:t>邮编 </a:t>
              </a:r>
              <a:r>
                <a:rPr lang="en-US" altLang="zh-CN" sz="1400">
                  <a:solidFill>
                    <a:schemeClr val="tx1">
                      <a:lumMod val="85000"/>
                      <a:lumOff val="15000"/>
                    </a:schemeClr>
                  </a:solidFill>
                  <a:latin typeface=""/>
                  <a:ea typeface="微软雅黑" panose="020B0503020204020204" pitchFamily="34" charset="-122"/>
                  <a:cs typeface="+mn-ea"/>
                  <a:sym typeface=""/>
                </a:rPr>
                <a:t>250101</a:t>
              </a:r>
              <a:endParaRPr lang="zh-CN" altLang="en-US" sz="1400">
                <a:solidFill>
                  <a:schemeClr val="tx1">
                    <a:lumMod val="85000"/>
                    <a:lumOff val="15000"/>
                  </a:schemeClr>
                </a:solidFill>
                <a:latin typeface=""/>
                <a:ea typeface="微软雅黑" panose="020B0503020204020204" pitchFamily="34" charset="-122"/>
                <a:sym typeface=""/>
              </a:endParaRPr>
            </a:p>
          </p:txBody>
        </p:sp>
      </p:grpSp>
      <p:sp>
        <p:nvSpPr>
          <p:cNvPr id="57" name="任意多边形 56"/>
          <p:cNvSpPr/>
          <p:nvPr/>
        </p:nvSpPr>
        <p:spPr>
          <a:xfrm>
            <a:off x="4864735" y="2491105"/>
            <a:ext cx="2455545" cy="3158490"/>
          </a:xfrm>
          <a:custGeom>
            <a:avLst/>
            <a:gdLst>
              <a:gd name="adj" fmla="val 1007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4974">
                <a:moveTo>
                  <a:pt x="1934" y="0"/>
                </a:moveTo>
                <a:cubicBezTo>
                  <a:pt x="2313" y="0"/>
                  <a:pt x="2622" y="308"/>
                  <a:pt x="2622" y="688"/>
                </a:cubicBezTo>
                <a:cubicBezTo>
                  <a:pt x="2622" y="700"/>
                  <a:pt x="2621" y="712"/>
                  <a:pt x="2621" y="723"/>
                </a:cubicBezTo>
                <a:lnTo>
                  <a:pt x="2620" y="739"/>
                </a:lnTo>
                <a:lnTo>
                  <a:pt x="3477" y="739"/>
                </a:lnTo>
                <a:cubicBezTo>
                  <a:pt x="3693" y="739"/>
                  <a:pt x="3867" y="913"/>
                  <a:pt x="3867" y="1129"/>
                </a:cubicBezTo>
                <a:lnTo>
                  <a:pt x="3867" y="4584"/>
                </a:lnTo>
                <a:cubicBezTo>
                  <a:pt x="3867" y="4800"/>
                  <a:pt x="3693" y="4974"/>
                  <a:pt x="3477" y="4974"/>
                </a:cubicBezTo>
                <a:lnTo>
                  <a:pt x="390" y="4974"/>
                </a:lnTo>
                <a:cubicBezTo>
                  <a:pt x="174" y="4974"/>
                  <a:pt x="0" y="4800"/>
                  <a:pt x="0" y="4584"/>
                </a:cubicBezTo>
                <a:lnTo>
                  <a:pt x="0" y="1129"/>
                </a:lnTo>
                <a:cubicBezTo>
                  <a:pt x="0" y="913"/>
                  <a:pt x="174" y="739"/>
                  <a:pt x="390" y="739"/>
                </a:cubicBezTo>
                <a:lnTo>
                  <a:pt x="1247" y="739"/>
                </a:lnTo>
                <a:lnTo>
                  <a:pt x="1246" y="723"/>
                </a:lnTo>
                <a:cubicBezTo>
                  <a:pt x="1246" y="712"/>
                  <a:pt x="1246" y="700"/>
                  <a:pt x="1246" y="688"/>
                </a:cubicBezTo>
                <a:cubicBezTo>
                  <a:pt x="1246" y="308"/>
                  <a:pt x="1554" y="0"/>
                  <a:pt x="1934" y="0"/>
                </a:cubicBezTo>
                <a:close/>
              </a:path>
            </a:pathLst>
          </a:custGeom>
          <a:solidFill>
            <a:srgbClr val="FFFFFF"/>
          </a:solidFill>
          <a:ln>
            <a:noFill/>
          </a:ln>
          <a:effectLst>
            <a:outerShdw blurRad="4953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58" name="椭圆 57"/>
          <p:cNvSpPr/>
          <p:nvPr/>
        </p:nvSpPr>
        <p:spPr>
          <a:xfrm>
            <a:off x="5762625" y="2594610"/>
            <a:ext cx="666750" cy="666750"/>
          </a:xfrm>
          <a:prstGeom prst="ellipse">
            <a:avLst/>
          </a:prstGeom>
          <a:solidFill>
            <a:srgbClr val="48C8D8">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59" name="椭圆 58"/>
          <p:cNvSpPr/>
          <p:nvPr/>
        </p:nvSpPr>
        <p:spPr>
          <a:xfrm>
            <a:off x="5797550" y="2628900"/>
            <a:ext cx="597535" cy="597535"/>
          </a:xfrm>
          <a:prstGeom prst="ellipse">
            <a:avLst/>
          </a:prstGeom>
          <a:solidFill>
            <a:srgbClr val="48C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pic>
        <p:nvPicPr>
          <p:cNvPr id="60" name="图片 59" descr="C:\Users\Administrator\Desktop\dianhua.pngdianhua"/>
          <p:cNvPicPr>
            <a:picLocks noChangeAspect="1"/>
          </p:cNvPicPr>
          <p:nvPr/>
        </p:nvPicPr>
        <p:blipFill>
          <a:blip r:embed="rId7"/>
          <a:srcRect/>
          <a:stretch>
            <a:fillRect/>
          </a:stretch>
        </p:blipFill>
        <p:spPr>
          <a:xfrm>
            <a:off x="5916295" y="2695575"/>
            <a:ext cx="360045" cy="465455"/>
          </a:xfrm>
          <a:prstGeom prst="rect">
            <a:avLst/>
          </a:prstGeom>
        </p:spPr>
      </p:pic>
      <p:sp>
        <p:nvSpPr>
          <p:cNvPr id="61" name="文本框 53"/>
          <p:cNvSpPr txBox="1"/>
          <p:nvPr/>
        </p:nvSpPr>
        <p:spPr>
          <a:xfrm>
            <a:off x="5542915" y="3541395"/>
            <a:ext cx="1106805"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a:solidFill>
                  <a:schemeClr val="tx1">
                    <a:lumMod val="85000"/>
                    <a:lumOff val="15000"/>
                  </a:schemeClr>
                </a:solidFill>
                <a:latin typeface=""/>
                <a:ea typeface="微软雅黑" panose="020B0503020204020204" pitchFamily="34" charset="-122"/>
                <a:sym typeface=""/>
              </a:rPr>
              <a:t>联系方式</a:t>
            </a:r>
          </a:p>
        </p:txBody>
      </p:sp>
      <p:sp>
        <p:nvSpPr>
          <p:cNvPr id="62" name="文本框 54"/>
          <p:cNvSpPr txBox="1"/>
          <p:nvPr/>
        </p:nvSpPr>
        <p:spPr>
          <a:xfrm>
            <a:off x="4742180" y="3909695"/>
            <a:ext cx="2673350"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noProof="0">
                <a:ln>
                  <a:noFill/>
                </a:ln>
                <a:solidFill>
                  <a:schemeClr val="tx1">
                    <a:lumMod val="85000"/>
                    <a:lumOff val="15000"/>
                  </a:schemeClr>
                </a:solidFill>
                <a:effectLst/>
                <a:uLnTx/>
                <a:uFillTx/>
                <a:latin typeface=""/>
                <a:ea typeface="微软雅黑" panose="020B0503020204020204" pitchFamily="34" charset="-122"/>
                <a:cs typeface="+mn-ea"/>
                <a:sym typeface=""/>
              </a:rPr>
              <a:t>电话 </a:t>
            </a:r>
            <a:r>
              <a:rPr lang="en-US" altLang="zh-CN" sz="1400" noProof="0">
                <a:ln>
                  <a:noFill/>
                </a:ln>
                <a:solidFill>
                  <a:schemeClr val="tx1">
                    <a:lumMod val="85000"/>
                    <a:lumOff val="15000"/>
                  </a:schemeClr>
                </a:solidFill>
                <a:effectLst/>
                <a:uLnTx/>
                <a:uFillTx/>
                <a:latin typeface=""/>
                <a:ea typeface="微软雅黑" panose="020B0503020204020204" pitchFamily="34" charset="-122"/>
                <a:cs typeface="+mn-ea"/>
                <a:sym typeface=""/>
              </a:rPr>
              <a:t>0531-82806288</a:t>
            </a:r>
          </a:p>
          <a:p>
            <a:pPr algn="ctr">
              <a:lnSpc>
                <a:spcPct val="150000"/>
              </a:lnSpc>
            </a:pPr>
            <a:r>
              <a:rPr lang="zh-CN" altLang="en-US" sz="1400" noProof="0">
                <a:ln>
                  <a:noFill/>
                </a:ln>
                <a:solidFill>
                  <a:schemeClr val="tx1">
                    <a:lumMod val="85000"/>
                    <a:lumOff val="15000"/>
                  </a:schemeClr>
                </a:solidFill>
                <a:effectLst/>
                <a:uLnTx/>
                <a:uFillTx/>
                <a:latin typeface=""/>
                <a:ea typeface="微软雅黑" panose="020B0503020204020204" pitchFamily="34" charset="-122"/>
                <a:cs typeface="+mn-ea"/>
                <a:sym typeface=""/>
              </a:rPr>
              <a:t>客服热线 </a:t>
            </a:r>
            <a:r>
              <a:rPr lang="en-US" altLang="zh-CN" sz="1400" noProof="0">
                <a:ln>
                  <a:noFill/>
                </a:ln>
                <a:solidFill>
                  <a:schemeClr val="tx1">
                    <a:lumMod val="85000"/>
                    <a:lumOff val="15000"/>
                  </a:schemeClr>
                </a:solidFill>
                <a:effectLst/>
                <a:uLnTx/>
                <a:uFillTx/>
                <a:latin typeface=""/>
                <a:ea typeface="微软雅黑" panose="020B0503020204020204" pitchFamily="34" charset="-122"/>
                <a:cs typeface="+mn-ea"/>
                <a:sym typeface=""/>
              </a:rPr>
              <a:t>400-605-9996</a:t>
            </a:r>
          </a:p>
          <a:p>
            <a:pPr algn="ctr">
              <a:lnSpc>
                <a:spcPct val="150000"/>
              </a:lnSpc>
            </a:pPr>
            <a:r>
              <a:rPr lang="zh-CN" altLang="en-US" sz="1400" noProof="0">
                <a:ln>
                  <a:noFill/>
                </a:ln>
                <a:solidFill>
                  <a:schemeClr val="tx1">
                    <a:lumMod val="85000"/>
                    <a:lumOff val="15000"/>
                  </a:schemeClr>
                </a:solidFill>
                <a:effectLst/>
                <a:uLnTx/>
                <a:uFillTx/>
                <a:latin typeface=""/>
                <a:ea typeface="微软雅黑" panose="020B0503020204020204" pitchFamily="34" charset="-122"/>
                <a:cs typeface="+mn-ea"/>
                <a:sym typeface=""/>
              </a:rPr>
              <a:t>官网 </a:t>
            </a:r>
            <a:r>
              <a:rPr lang="en-US" altLang="zh-CN" sz="1400" noProof="0">
                <a:ln>
                  <a:noFill/>
                </a:ln>
                <a:solidFill>
                  <a:schemeClr val="tx1">
                    <a:lumMod val="85000"/>
                    <a:lumOff val="15000"/>
                  </a:schemeClr>
                </a:solidFill>
                <a:effectLst/>
                <a:uLnTx/>
                <a:uFillTx/>
                <a:latin typeface=""/>
                <a:ea typeface="微软雅黑" panose="020B0503020204020204" pitchFamily="34" charset="-122"/>
                <a:cs typeface="+mn-ea"/>
                <a:sym typeface=""/>
              </a:rPr>
              <a:t>http://www.sdsesxh.com</a:t>
            </a:r>
            <a:endParaRPr lang="zh-CN" altLang="en-US" sz="1400">
              <a:solidFill>
                <a:schemeClr val="tx1">
                  <a:lumMod val="85000"/>
                  <a:lumOff val="15000"/>
                </a:schemeClr>
              </a:solidFill>
              <a:latin typeface=""/>
              <a:ea typeface="微软雅黑" panose="020B0503020204020204" pitchFamily="34" charset="-122"/>
              <a:sym typeface=""/>
            </a:endParaRPr>
          </a:p>
        </p:txBody>
      </p:sp>
      <p:sp>
        <p:nvSpPr>
          <p:cNvPr id="63" name="文本框 55"/>
          <p:cNvSpPr txBox="1"/>
          <p:nvPr/>
        </p:nvSpPr>
        <p:spPr>
          <a:xfrm>
            <a:off x="5409565" y="4753610"/>
            <a:ext cx="137414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kumimoji="0" lang="en-US" altLang="zh-CN" sz="1400" b="0" i="0" u="none" strike="noStrike" kern="1200" cap="none" spc="0" normalizeH="0" baseline="0" noProof="0">
              <a:ln>
                <a:noFill/>
              </a:ln>
              <a:solidFill>
                <a:srgbClr val="595959"/>
              </a:solidFill>
              <a:effectLst/>
              <a:uLnTx/>
              <a:uFillTx/>
              <a:latin typeface=""/>
              <a:ea typeface="微软雅黑" panose="020B0503020204020204" pitchFamily="34" charset="-122"/>
              <a:cs typeface="+mn-ea"/>
              <a:sym typeface=""/>
            </a:endParaRPr>
          </a:p>
          <a:p>
            <a:endParaRPr lang="zh-CN" altLang="en-US" sz="1400">
              <a:latin typeface=""/>
              <a:ea typeface="微软雅黑" panose="020B0503020204020204" pitchFamily="34" charset="-122"/>
              <a:sym typeface=""/>
            </a:endParaRPr>
          </a:p>
        </p:txBody>
      </p:sp>
      <p:sp>
        <p:nvSpPr>
          <p:cNvPr id="64" name="任意多边形 63"/>
          <p:cNvSpPr/>
          <p:nvPr/>
        </p:nvSpPr>
        <p:spPr>
          <a:xfrm>
            <a:off x="7863205" y="2491105"/>
            <a:ext cx="2455545" cy="3158490"/>
          </a:xfrm>
          <a:custGeom>
            <a:avLst/>
            <a:gdLst>
              <a:gd name="adj" fmla="val 1007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4974">
                <a:moveTo>
                  <a:pt x="1934" y="0"/>
                </a:moveTo>
                <a:cubicBezTo>
                  <a:pt x="2313" y="0"/>
                  <a:pt x="2622" y="308"/>
                  <a:pt x="2622" y="688"/>
                </a:cubicBezTo>
                <a:cubicBezTo>
                  <a:pt x="2622" y="700"/>
                  <a:pt x="2621" y="712"/>
                  <a:pt x="2621" y="723"/>
                </a:cubicBezTo>
                <a:lnTo>
                  <a:pt x="2620" y="739"/>
                </a:lnTo>
                <a:lnTo>
                  <a:pt x="3477" y="739"/>
                </a:lnTo>
                <a:cubicBezTo>
                  <a:pt x="3693" y="739"/>
                  <a:pt x="3867" y="913"/>
                  <a:pt x="3867" y="1129"/>
                </a:cubicBezTo>
                <a:lnTo>
                  <a:pt x="3867" y="4584"/>
                </a:lnTo>
                <a:cubicBezTo>
                  <a:pt x="3867" y="4800"/>
                  <a:pt x="3693" y="4974"/>
                  <a:pt x="3477" y="4974"/>
                </a:cubicBezTo>
                <a:lnTo>
                  <a:pt x="390" y="4974"/>
                </a:lnTo>
                <a:cubicBezTo>
                  <a:pt x="174" y="4974"/>
                  <a:pt x="0" y="4800"/>
                  <a:pt x="0" y="4584"/>
                </a:cubicBezTo>
                <a:lnTo>
                  <a:pt x="0" y="1129"/>
                </a:lnTo>
                <a:cubicBezTo>
                  <a:pt x="0" y="913"/>
                  <a:pt x="174" y="739"/>
                  <a:pt x="390" y="739"/>
                </a:cubicBezTo>
                <a:lnTo>
                  <a:pt x="1247" y="739"/>
                </a:lnTo>
                <a:lnTo>
                  <a:pt x="1246" y="723"/>
                </a:lnTo>
                <a:cubicBezTo>
                  <a:pt x="1246" y="712"/>
                  <a:pt x="1246" y="700"/>
                  <a:pt x="1246" y="688"/>
                </a:cubicBezTo>
                <a:cubicBezTo>
                  <a:pt x="1246" y="308"/>
                  <a:pt x="1554" y="0"/>
                  <a:pt x="1934" y="0"/>
                </a:cubicBezTo>
                <a:close/>
              </a:path>
            </a:pathLst>
          </a:custGeom>
          <a:solidFill>
            <a:srgbClr val="FFFFFF"/>
          </a:solidFill>
          <a:ln>
            <a:noFill/>
          </a:ln>
          <a:effectLst>
            <a:outerShdw blurRad="4953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65" name="椭圆 64"/>
          <p:cNvSpPr/>
          <p:nvPr/>
        </p:nvSpPr>
        <p:spPr>
          <a:xfrm>
            <a:off x="8757285" y="2594610"/>
            <a:ext cx="666750" cy="666750"/>
          </a:xfrm>
          <a:prstGeom prst="ellipse">
            <a:avLst/>
          </a:prstGeom>
          <a:solidFill>
            <a:srgbClr val="1170F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sp>
        <p:nvSpPr>
          <p:cNvPr id="71" name="椭圆 70"/>
          <p:cNvSpPr/>
          <p:nvPr/>
        </p:nvSpPr>
        <p:spPr>
          <a:xfrm>
            <a:off x="8792210" y="2628900"/>
            <a:ext cx="597535" cy="597535"/>
          </a:xfrm>
          <a:prstGeom prst="ellipse">
            <a:avLst/>
          </a:prstGeom>
          <a:solidFill>
            <a:srgbClr val="11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
              <a:ea typeface="微软雅黑" panose="020B0503020204020204" pitchFamily="34" charset="-122"/>
              <a:sym typeface=""/>
            </a:endParaRPr>
          </a:p>
        </p:txBody>
      </p:sp>
      <p:pic>
        <p:nvPicPr>
          <p:cNvPr id="72" name="图片 71" descr="C:\Users\Administrator\Desktop\weixin(1).pngweixin(1)"/>
          <p:cNvPicPr>
            <a:picLocks noChangeAspect="1"/>
          </p:cNvPicPr>
          <p:nvPr/>
        </p:nvPicPr>
        <p:blipFill>
          <a:blip r:embed="rId8"/>
          <a:srcRect/>
          <a:stretch>
            <a:fillRect/>
          </a:stretch>
        </p:blipFill>
        <p:spPr>
          <a:xfrm>
            <a:off x="8910955" y="2695575"/>
            <a:ext cx="360045" cy="465455"/>
          </a:xfrm>
          <a:prstGeom prst="rect">
            <a:avLst/>
          </a:prstGeom>
        </p:spPr>
      </p:pic>
      <p:sp>
        <p:nvSpPr>
          <p:cNvPr id="74" name="文本框 69"/>
          <p:cNvSpPr txBox="1"/>
          <p:nvPr/>
        </p:nvSpPr>
        <p:spPr>
          <a:xfrm>
            <a:off x="8404225" y="3568065"/>
            <a:ext cx="1401445"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a:solidFill>
                  <a:schemeClr val="tx1">
                    <a:lumMod val="85000"/>
                    <a:lumOff val="15000"/>
                  </a:schemeClr>
                </a:solidFill>
                <a:latin typeface=""/>
                <a:ea typeface="微软雅黑" panose="020B0503020204020204" pitchFamily="34" charset="-122"/>
                <a:sym typeface=""/>
              </a:rPr>
              <a:t>微信公众号</a:t>
            </a:r>
          </a:p>
        </p:txBody>
      </p:sp>
      <p:pic>
        <p:nvPicPr>
          <p:cNvPr id="75" name="图片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7899" y="3936365"/>
            <a:ext cx="996687" cy="996687"/>
          </a:xfrm>
          <a:prstGeom prst="rect">
            <a:avLst/>
          </a:prstGeom>
        </p:spPr>
      </p:pic>
      <p:sp>
        <p:nvSpPr>
          <p:cNvPr id="86" name="location-pin_74746"/>
          <p:cNvSpPr>
            <a:spLocks noChangeAspect="1"/>
          </p:cNvSpPr>
          <p:nvPr/>
        </p:nvSpPr>
        <p:spPr bwMode="auto">
          <a:xfrm>
            <a:off x="2960896" y="2753602"/>
            <a:ext cx="275064" cy="348766"/>
          </a:xfrm>
          <a:custGeom>
            <a:avLst/>
            <a:gdLst>
              <a:gd name="T0" fmla="*/ 1971 w 3941"/>
              <a:gd name="T1" fmla="*/ 0 h 5005"/>
              <a:gd name="T2" fmla="*/ 0 w 3941"/>
              <a:gd name="T3" fmla="*/ 1971 h 5005"/>
              <a:gd name="T4" fmla="*/ 1910 w 3941"/>
              <a:gd name="T5" fmla="*/ 4945 h 5005"/>
              <a:gd name="T6" fmla="*/ 1971 w 3941"/>
              <a:gd name="T7" fmla="*/ 5005 h 5005"/>
              <a:gd name="T8" fmla="*/ 2031 w 3941"/>
              <a:gd name="T9" fmla="*/ 4945 h 5005"/>
              <a:gd name="T10" fmla="*/ 3941 w 3941"/>
              <a:gd name="T11" fmla="*/ 1971 h 5005"/>
              <a:gd name="T12" fmla="*/ 1971 w 3941"/>
              <a:gd name="T13" fmla="*/ 0 h 5005"/>
              <a:gd name="T14" fmla="*/ 1971 w 3941"/>
              <a:gd name="T15" fmla="*/ 2571 h 5005"/>
              <a:gd name="T16" fmla="*/ 1114 w 3941"/>
              <a:gd name="T17" fmla="*/ 1714 h 5005"/>
              <a:gd name="T18" fmla="*/ 1971 w 3941"/>
              <a:gd name="T19" fmla="*/ 857 h 5005"/>
              <a:gd name="T20" fmla="*/ 2827 w 3941"/>
              <a:gd name="T21" fmla="*/ 1714 h 5005"/>
              <a:gd name="T22" fmla="*/ 1971 w 3941"/>
              <a:gd name="T23" fmla="*/ 2571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1" h="5005">
                <a:moveTo>
                  <a:pt x="1971" y="0"/>
                </a:moveTo>
                <a:cubicBezTo>
                  <a:pt x="884" y="0"/>
                  <a:pt x="0" y="884"/>
                  <a:pt x="0" y="1971"/>
                </a:cubicBezTo>
                <a:cubicBezTo>
                  <a:pt x="0" y="3035"/>
                  <a:pt x="1832" y="4868"/>
                  <a:pt x="1910" y="4945"/>
                </a:cubicBezTo>
                <a:lnTo>
                  <a:pt x="1971" y="5005"/>
                </a:lnTo>
                <a:lnTo>
                  <a:pt x="2031" y="4945"/>
                </a:lnTo>
                <a:cubicBezTo>
                  <a:pt x="2109" y="4868"/>
                  <a:pt x="3941" y="3035"/>
                  <a:pt x="3941" y="1971"/>
                </a:cubicBezTo>
                <a:cubicBezTo>
                  <a:pt x="3941" y="884"/>
                  <a:pt x="3057" y="0"/>
                  <a:pt x="1971" y="0"/>
                </a:cubicBezTo>
                <a:close/>
                <a:moveTo>
                  <a:pt x="1971" y="2571"/>
                </a:moveTo>
                <a:cubicBezTo>
                  <a:pt x="1498" y="2571"/>
                  <a:pt x="1114" y="2186"/>
                  <a:pt x="1114" y="1714"/>
                </a:cubicBezTo>
                <a:cubicBezTo>
                  <a:pt x="1114" y="1242"/>
                  <a:pt x="1498" y="857"/>
                  <a:pt x="1971" y="857"/>
                </a:cubicBezTo>
                <a:cubicBezTo>
                  <a:pt x="2443" y="857"/>
                  <a:pt x="2827" y="1242"/>
                  <a:pt x="2827" y="1714"/>
                </a:cubicBezTo>
                <a:cubicBezTo>
                  <a:pt x="2827" y="2186"/>
                  <a:pt x="2443" y="2571"/>
                  <a:pt x="1971" y="2571"/>
                </a:cubicBezTo>
                <a:close/>
              </a:path>
            </a:pathLst>
          </a:custGeom>
          <a:solidFill>
            <a:schemeClr val="bg1"/>
          </a:solidFill>
          <a:ln>
            <a:noFill/>
          </a:ln>
        </p:spPr>
        <p:txBody>
          <a:bodyPr/>
          <a:lstStyle/>
          <a:p>
            <a:endParaRPr lang="zh-CN" altLang="en-US">
              <a:latin typeface=""/>
              <a:ea typeface="微软雅黑" panose="020B0503020204020204" pitchFamily="34" charset="-122"/>
              <a:sym typeface=""/>
            </a:endParaRPr>
          </a:p>
        </p:txBody>
      </p:sp>
    </p:spTree>
    <p:custDataLst>
      <p:tags r:id="rId1"/>
    </p:custDataLst>
    <p:extLst>
      <p:ext uri="{BB962C8B-B14F-4D97-AF65-F5344CB8AC3E}">
        <p14:creationId xmlns:p14="http://schemas.microsoft.com/office/powerpoint/2010/main" val="247698481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1166813" y="2109788"/>
            <a:ext cx="10110787" cy="3571875"/>
            <a:chOff x="1166813" y="2109788"/>
            <a:chExt cx="10110787" cy="3571875"/>
          </a:xfrm>
        </p:grpSpPr>
        <p:sp>
          <p:nvSpPr>
            <p:cNvPr id="8" name="ïšļiḑe"/>
            <p:cNvSpPr/>
            <p:nvPr/>
          </p:nvSpPr>
          <p:spPr bwMode="auto">
            <a:xfrm>
              <a:off x="1166813" y="2109788"/>
              <a:ext cx="3375025" cy="3571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íṣḷîḍê"/>
            <p:cNvSpPr/>
            <p:nvPr/>
          </p:nvSpPr>
          <p:spPr>
            <a:xfrm>
              <a:off x="4533900" y="2109788"/>
              <a:ext cx="3375025" cy="3571875"/>
            </a:xfrm>
            <a:custGeom>
              <a:avLst/>
              <a:gdLst>
                <a:gd name="connsiteX0" fmla="*/ 1452245 w 3374390"/>
                <a:gd name="connsiteY0" fmla="*/ 635 h 2956599"/>
                <a:gd name="connsiteX1" fmla="*/ 1676400 w 3374390"/>
                <a:gd name="connsiteY1" fmla="*/ 220980 h 2956599"/>
                <a:gd name="connsiteX2" fmla="*/ 1900555 w 3374390"/>
                <a:gd name="connsiteY2" fmla="*/ 635 h 2956599"/>
                <a:gd name="connsiteX3" fmla="*/ 0 w 3374390"/>
                <a:gd name="connsiteY3" fmla="*/ 0 h 2956599"/>
                <a:gd name="connsiteX4" fmla="*/ 3374390 w 3374390"/>
                <a:gd name="connsiteY4" fmla="*/ 0 h 2956599"/>
                <a:gd name="connsiteX5" fmla="*/ 3374390 w 3374390"/>
                <a:gd name="connsiteY5" fmla="*/ 2956599 h 2956599"/>
                <a:gd name="connsiteX6" fmla="*/ 0 w 3374390"/>
                <a:gd name="connsiteY6" fmla="*/ 2956599 h 295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4390" h="2956599">
                  <a:moveTo>
                    <a:pt x="1452245" y="635"/>
                  </a:moveTo>
                  <a:lnTo>
                    <a:pt x="1676400" y="220980"/>
                  </a:lnTo>
                  <a:lnTo>
                    <a:pt x="1900555" y="635"/>
                  </a:lnTo>
                  <a:close/>
                  <a:moveTo>
                    <a:pt x="0" y="0"/>
                  </a:moveTo>
                  <a:lnTo>
                    <a:pt x="3374390" y="0"/>
                  </a:lnTo>
                  <a:lnTo>
                    <a:pt x="3374390" y="2956599"/>
                  </a:lnTo>
                  <a:lnTo>
                    <a:pt x="0" y="2956599"/>
                  </a:lnTo>
                  <a:close/>
                </a:path>
              </a:pathLst>
            </a:custGeom>
            <a:solidFill>
              <a:srgbClr val="279C89"/>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2400" b="1" dirty="0"/>
            </a:p>
          </p:txBody>
        </p:sp>
        <p:sp>
          <p:nvSpPr>
            <p:cNvPr id="10" name="ïšľíḋe"/>
            <p:cNvSpPr/>
            <p:nvPr/>
          </p:nvSpPr>
          <p:spPr bwMode="auto">
            <a:xfrm>
              <a:off x="7904163" y="2109788"/>
              <a:ext cx="3373437" cy="3571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1" name="iŝḻiḍé"/>
            <p:cNvSpPr/>
            <p:nvPr/>
          </p:nvSpPr>
          <p:spPr>
            <a:xfrm>
              <a:off x="2359025" y="2517775"/>
              <a:ext cx="990600" cy="990600"/>
            </a:xfrm>
            <a:prstGeom prst="donut">
              <a:avLst>
                <a:gd name="adj" fmla="val 6900"/>
              </a:avLst>
            </a:prstGeom>
            <a:solidFill>
              <a:srgbClr val="279C89"/>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a:defRPr/>
              </a:pPr>
              <a:endParaRPr lang="zh-CN" altLang="en-US" sz="2000" b="1" dirty="0">
                <a:solidFill>
                  <a:schemeClr val="bg1"/>
                </a:solidFill>
              </a:endParaRPr>
            </a:p>
          </p:txBody>
        </p:sp>
        <p:sp>
          <p:nvSpPr>
            <p:cNvPr id="12" name="iśliďe"/>
            <p:cNvSpPr/>
            <p:nvPr/>
          </p:nvSpPr>
          <p:spPr>
            <a:xfrm>
              <a:off x="5726113" y="2517775"/>
              <a:ext cx="990600" cy="990600"/>
            </a:xfrm>
            <a:prstGeom prst="donut">
              <a:avLst>
                <a:gd name="adj" fmla="val 6900"/>
              </a:avLst>
            </a:pr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a:defRPr/>
              </a:pPr>
              <a:endParaRPr lang="zh-CN" altLang="en-US" sz="2000" b="1" dirty="0">
                <a:solidFill>
                  <a:schemeClr val="bg1"/>
                </a:solidFill>
              </a:endParaRPr>
            </a:p>
          </p:txBody>
        </p:sp>
        <p:sp>
          <p:nvSpPr>
            <p:cNvPr id="13" name="îšlîdê"/>
            <p:cNvSpPr/>
            <p:nvPr/>
          </p:nvSpPr>
          <p:spPr>
            <a:xfrm>
              <a:off x="9094788" y="2517775"/>
              <a:ext cx="992187" cy="990600"/>
            </a:xfrm>
            <a:prstGeom prst="donut">
              <a:avLst>
                <a:gd name="adj" fmla="val 6900"/>
              </a:avLst>
            </a:prstGeom>
            <a:solidFill>
              <a:srgbClr val="279C89"/>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a:defRPr/>
              </a:pPr>
              <a:endParaRPr lang="zh-CN" altLang="en-US" sz="2000" b="1" dirty="0">
                <a:solidFill>
                  <a:schemeClr val="bg1"/>
                </a:solidFill>
              </a:endParaRPr>
            </a:p>
          </p:txBody>
        </p:sp>
        <p:sp>
          <p:nvSpPr>
            <p:cNvPr id="14" name="ïSḷíďè"/>
            <p:cNvSpPr/>
            <p:nvPr/>
          </p:nvSpPr>
          <p:spPr>
            <a:xfrm>
              <a:off x="1574800" y="3706813"/>
              <a:ext cx="2538413" cy="395287"/>
            </a:xfrm>
            <a:prstGeom prst="rect">
              <a:avLst/>
            </a:prstGeom>
            <a:no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chemeClr val="tx1"/>
                  </a:solidFill>
                </a:rPr>
                <a:t>以人为核心以衣物为载体</a:t>
              </a:r>
            </a:p>
          </p:txBody>
        </p:sp>
        <p:sp>
          <p:nvSpPr>
            <p:cNvPr id="15" name="î$lïḋè"/>
            <p:cNvSpPr/>
            <p:nvPr/>
          </p:nvSpPr>
          <p:spPr bwMode="auto">
            <a:xfrm>
              <a:off x="1770063" y="4300538"/>
              <a:ext cx="21685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defRPr/>
              </a:pPr>
              <a:r>
                <a:rPr lang="zh-CN" altLang="en-US" sz="1200" b="1" dirty="0" smtClean="0">
                  <a:solidFill>
                    <a:schemeClr val="tx1">
                      <a:lumMod val="75000"/>
                      <a:lumOff val="25000"/>
                    </a:schemeClr>
                  </a:solidFill>
                  <a:latin typeface="+mn-ea"/>
                </a:rPr>
                <a:t>自动</a:t>
              </a:r>
              <a:r>
                <a:rPr lang="zh-CN" altLang="en-US" sz="1200" b="1" dirty="0">
                  <a:solidFill>
                    <a:schemeClr val="tx1">
                      <a:lumMod val="75000"/>
                      <a:lumOff val="25000"/>
                    </a:schemeClr>
                  </a:solidFill>
                  <a:latin typeface="+mn-ea"/>
                </a:rPr>
                <a:t>发放合适尺码的手术衣、手术</a:t>
              </a:r>
              <a:r>
                <a:rPr lang="zh-CN" altLang="en-US" sz="1200" b="1" dirty="0" smtClean="0">
                  <a:solidFill>
                    <a:schemeClr val="tx1">
                      <a:lumMod val="75000"/>
                      <a:lumOff val="25000"/>
                    </a:schemeClr>
                  </a:solidFill>
                  <a:latin typeface="+mn-ea"/>
                </a:rPr>
                <a:t>鞋，自动</a:t>
              </a:r>
              <a:r>
                <a:rPr lang="zh-CN" altLang="en-US" sz="1200" b="1" dirty="0">
                  <a:solidFill>
                    <a:schemeClr val="tx1">
                      <a:lumMod val="75000"/>
                      <a:lumOff val="25000"/>
                    </a:schemeClr>
                  </a:solidFill>
                  <a:latin typeface="+mn-ea"/>
                </a:rPr>
                <a:t>分配对应</a:t>
              </a:r>
              <a:r>
                <a:rPr lang="zh-CN" altLang="en-US" sz="1200" b="1" dirty="0" smtClean="0">
                  <a:solidFill>
                    <a:schemeClr val="tx1">
                      <a:lumMod val="75000"/>
                      <a:lumOff val="25000"/>
                    </a:schemeClr>
                  </a:solidFill>
                  <a:latin typeface="+mn-ea"/>
                </a:rPr>
                <a:t>柜子</a:t>
              </a:r>
              <a:endParaRPr lang="zh-CN" altLang="en-US" sz="1200" b="1" dirty="0">
                <a:latin typeface="微软雅黑" panose="020B0503020204020204" pitchFamily="34" charset="-122"/>
              </a:endParaRPr>
            </a:p>
          </p:txBody>
        </p:sp>
        <p:sp>
          <p:nvSpPr>
            <p:cNvPr id="16" name="iŝḷïḑè"/>
            <p:cNvSpPr/>
            <p:nvPr/>
          </p:nvSpPr>
          <p:spPr>
            <a:xfrm>
              <a:off x="4941888" y="3708400"/>
              <a:ext cx="2538412" cy="393700"/>
            </a:xfrm>
            <a:prstGeom prst="rect">
              <a:avLst/>
            </a:prstGeom>
            <a:no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600" b="1" dirty="0">
                  <a:solidFill>
                    <a:schemeClr val="bg1"/>
                  </a:solidFill>
                </a:rPr>
                <a:t>实现人与物的全流程追踪</a:t>
              </a:r>
            </a:p>
          </p:txBody>
        </p:sp>
        <p:sp>
          <p:nvSpPr>
            <p:cNvPr id="17421" name="íṧľïďè"/>
            <p:cNvSpPr>
              <a:spLocks noChangeArrowheads="1"/>
            </p:cNvSpPr>
            <p:nvPr/>
          </p:nvSpPr>
          <p:spPr bwMode="auto">
            <a:xfrm>
              <a:off x="5135563" y="4302125"/>
              <a:ext cx="217011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200" b="1" dirty="0" smtClean="0">
                  <a:solidFill>
                    <a:schemeClr val="bg1"/>
                  </a:solidFill>
                  <a:latin typeface="微软雅黑" panose="020B0503020204020204" pitchFamily="34" charset="-122"/>
                </a:rPr>
                <a:t>生物特征识别</a:t>
              </a:r>
              <a:r>
                <a:rPr lang="en-US" altLang="zh-CN" sz="1200" b="1" dirty="0" smtClean="0">
                  <a:solidFill>
                    <a:schemeClr val="bg1"/>
                  </a:solidFill>
                  <a:latin typeface="微软雅黑" panose="020B0503020204020204" pitchFamily="34" charset="-122"/>
                </a:rPr>
                <a:t>+RFID</a:t>
              </a:r>
              <a:r>
                <a:rPr lang="zh-CN" altLang="en-US" sz="1200" b="1" dirty="0" smtClean="0">
                  <a:solidFill>
                    <a:schemeClr val="bg1"/>
                  </a:solidFill>
                  <a:latin typeface="微软雅黑" panose="020B0503020204020204" pitchFamily="34" charset="-122"/>
                </a:rPr>
                <a:t>识别，用物联网技术，实现人物全流程跟踪管理</a:t>
              </a:r>
              <a:endParaRPr lang="en-US" altLang="zh-CN" sz="1200" dirty="0">
                <a:solidFill>
                  <a:schemeClr val="bg1"/>
                </a:solidFill>
              </a:endParaRPr>
            </a:p>
          </p:txBody>
        </p:sp>
        <p:sp>
          <p:nvSpPr>
            <p:cNvPr id="18" name="ï$ḷîdé"/>
            <p:cNvSpPr/>
            <p:nvPr/>
          </p:nvSpPr>
          <p:spPr>
            <a:xfrm>
              <a:off x="8312150" y="3708400"/>
              <a:ext cx="2536825" cy="393700"/>
            </a:xfrm>
            <a:prstGeom prst="rect">
              <a:avLst/>
            </a:prstGeom>
            <a:no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600" b="1" dirty="0">
                  <a:solidFill>
                    <a:schemeClr val="tx1"/>
                  </a:solidFill>
                </a:rPr>
                <a:t>信息互联互通</a:t>
              </a:r>
            </a:p>
          </p:txBody>
        </p:sp>
        <p:sp>
          <p:nvSpPr>
            <p:cNvPr id="19" name="îśḷíḑe"/>
            <p:cNvSpPr/>
            <p:nvPr/>
          </p:nvSpPr>
          <p:spPr bwMode="auto">
            <a:xfrm>
              <a:off x="8505825" y="4302125"/>
              <a:ext cx="217011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50000"/>
                </a:lnSpc>
                <a:defRPr/>
              </a:pPr>
              <a:r>
                <a:rPr lang="zh-CN" altLang="en-US" sz="1200" b="1" dirty="0" smtClean="0">
                  <a:solidFill>
                    <a:schemeClr val="tx1">
                      <a:lumMod val="75000"/>
                      <a:lumOff val="25000"/>
                    </a:schemeClr>
                  </a:solidFill>
                  <a:latin typeface="+mn-ea"/>
                </a:rPr>
                <a:t>与</a:t>
              </a:r>
              <a:r>
                <a:rPr lang="zh-CN" altLang="en-US" sz="1200" b="1" dirty="0">
                  <a:solidFill>
                    <a:schemeClr val="tx1">
                      <a:lumMod val="75000"/>
                      <a:lumOff val="25000"/>
                    </a:schemeClr>
                  </a:solidFill>
                  <a:latin typeface="+mn-ea"/>
                </a:rPr>
                <a:t>医院多系统接口</a:t>
              </a:r>
              <a:r>
                <a:rPr lang="zh-CN" altLang="en-US" sz="1200" b="1" dirty="0" smtClean="0">
                  <a:solidFill>
                    <a:schemeClr val="tx1">
                      <a:lumMod val="75000"/>
                      <a:lumOff val="25000"/>
                    </a:schemeClr>
                  </a:solidFill>
                  <a:latin typeface="+mn-ea"/>
                </a:rPr>
                <a:t>对接</a:t>
              </a:r>
              <a:endParaRPr lang="zh-CN" altLang="en-US" sz="1200" b="1" dirty="0">
                <a:latin typeface="微软雅黑" panose="020B0503020204020204" pitchFamily="34" charset="-122"/>
              </a:endParaRPr>
            </a:p>
          </p:txBody>
        </p:sp>
        <p:sp>
          <p:nvSpPr>
            <p:cNvPr id="23" name="íšḷíḍe"/>
            <p:cNvSpPr/>
            <p:nvPr/>
          </p:nvSpPr>
          <p:spPr>
            <a:xfrm>
              <a:off x="2655888" y="2859088"/>
              <a:ext cx="396875" cy="307975"/>
            </a:xfrm>
            <a:custGeom>
              <a:avLst/>
              <a:gdLst>
                <a:gd name="connsiteX0" fmla="*/ 345526 w 607443"/>
                <a:gd name="connsiteY0" fmla="*/ 182740 h 472931"/>
                <a:gd name="connsiteX1" fmla="*/ 292237 w 607443"/>
                <a:gd name="connsiteY1" fmla="*/ 214384 h 472931"/>
                <a:gd name="connsiteX2" fmla="*/ 281631 w 607443"/>
                <a:gd name="connsiteY2" fmla="*/ 221018 h 472931"/>
                <a:gd name="connsiteX3" fmla="*/ 270385 w 607443"/>
                <a:gd name="connsiteY3" fmla="*/ 215277 h 472931"/>
                <a:gd name="connsiteX4" fmla="*/ 243294 w 607443"/>
                <a:gd name="connsiteY4" fmla="*/ 198817 h 472931"/>
                <a:gd name="connsiteX5" fmla="*/ 238821 w 607443"/>
                <a:gd name="connsiteY5" fmla="*/ 198562 h 472931"/>
                <a:gd name="connsiteX6" fmla="*/ 201251 w 607443"/>
                <a:gd name="connsiteY6" fmla="*/ 231992 h 472931"/>
                <a:gd name="connsiteX7" fmla="*/ 217991 w 607443"/>
                <a:gd name="connsiteY7" fmla="*/ 267973 h 472931"/>
                <a:gd name="connsiteX8" fmla="*/ 223486 w 607443"/>
                <a:gd name="connsiteY8" fmla="*/ 276139 h 472931"/>
                <a:gd name="connsiteX9" fmla="*/ 221441 w 607443"/>
                <a:gd name="connsiteY9" fmla="*/ 285709 h 472931"/>
                <a:gd name="connsiteX10" fmla="*/ 209557 w 607443"/>
                <a:gd name="connsiteY10" fmla="*/ 317480 h 472931"/>
                <a:gd name="connsiteX11" fmla="*/ 224381 w 607443"/>
                <a:gd name="connsiteY11" fmla="*/ 370049 h 472931"/>
                <a:gd name="connsiteX12" fmla="*/ 272047 w 607443"/>
                <a:gd name="connsiteY12" fmla="*/ 396589 h 472931"/>
                <a:gd name="connsiteX13" fmla="*/ 280481 w 607443"/>
                <a:gd name="connsiteY13" fmla="*/ 397099 h 472931"/>
                <a:gd name="connsiteX14" fmla="*/ 351277 w 607443"/>
                <a:gd name="connsiteY14" fmla="*/ 334195 h 472931"/>
                <a:gd name="connsiteX15" fmla="*/ 351149 w 607443"/>
                <a:gd name="connsiteY15" fmla="*/ 316459 h 472931"/>
                <a:gd name="connsiteX16" fmla="*/ 360605 w 607443"/>
                <a:gd name="connsiteY16" fmla="*/ 302424 h 472931"/>
                <a:gd name="connsiteX17" fmla="*/ 406099 w 607443"/>
                <a:gd name="connsiteY17" fmla="*/ 250620 h 472931"/>
                <a:gd name="connsiteX18" fmla="*/ 352810 w 607443"/>
                <a:gd name="connsiteY18" fmla="*/ 183123 h 472931"/>
                <a:gd name="connsiteX19" fmla="*/ 345526 w 607443"/>
                <a:gd name="connsiteY19" fmla="*/ 182740 h 472931"/>
                <a:gd name="connsiteX20" fmla="*/ 345526 w 607443"/>
                <a:gd name="connsiteY20" fmla="*/ 157221 h 472931"/>
                <a:gd name="connsiteX21" fmla="*/ 355749 w 607443"/>
                <a:gd name="connsiteY21" fmla="*/ 157732 h 472931"/>
                <a:gd name="connsiteX22" fmla="*/ 431529 w 607443"/>
                <a:gd name="connsiteY22" fmla="*/ 253683 h 472931"/>
                <a:gd name="connsiteX23" fmla="*/ 377346 w 607443"/>
                <a:gd name="connsiteY23" fmla="*/ 323732 h 472931"/>
                <a:gd name="connsiteX24" fmla="*/ 376707 w 607443"/>
                <a:gd name="connsiteY24" fmla="*/ 337130 h 472931"/>
                <a:gd name="connsiteX25" fmla="*/ 280481 w 607443"/>
                <a:gd name="connsiteY25" fmla="*/ 422618 h 472931"/>
                <a:gd name="connsiteX26" fmla="*/ 269107 w 607443"/>
                <a:gd name="connsiteY26" fmla="*/ 421980 h 472931"/>
                <a:gd name="connsiteX27" fmla="*/ 204318 w 607443"/>
                <a:gd name="connsiteY27" fmla="*/ 385871 h 472931"/>
                <a:gd name="connsiteX28" fmla="*/ 184127 w 607443"/>
                <a:gd name="connsiteY28" fmla="*/ 314545 h 472931"/>
                <a:gd name="connsiteX29" fmla="*/ 194350 w 607443"/>
                <a:gd name="connsiteY29" fmla="*/ 281498 h 472931"/>
                <a:gd name="connsiteX30" fmla="*/ 175820 w 607443"/>
                <a:gd name="connsiteY30" fmla="*/ 228929 h 472931"/>
                <a:gd name="connsiteX31" fmla="*/ 238821 w 607443"/>
                <a:gd name="connsiteY31" fmla="*/ 173043 h 472931"/>
                <a:gd name="connsiteX32" fmla="*/ 246361 w 607443"/>
                <a:gd name="connsiteY32" fmla="*/ 173426 h 472931"/>
                <a:gd name="connsiteX33" fmla="*/ 279586 w 607443"/>
                <a:gd name="connsiteY33" fmla="*/ 187716 h 472931"/>
                <a:gd name="connsiteX34" fmla="*/ 345526 w 607443"/>
                <a:gd name="connsiteY34" fmla="*/ 157221 h 472931"/>
                <a:gd name="connsiteX35" fmla="*/ 483499 w 607443"/>
                <a:gd name="connsiteY35" fmla="*/ 54494 h 472931"/>
                <a:gd name="connsiteX36" fmla="*/ 483499 w 607443"/>
                <a:gd name="connsiteY36" fmla="*/ 207628 h 472931"/>
                <a:gd name="connsiteX37" fmla="*/ 581885 w 607443"/>
                <a:gd name="connsiteY37" fmla="*/ 226004 h 472931"/>
                <a:gd name="connsiteX38" fmla="*/ 581885 w 607443"/>
                <a:gd name="connsiteY38" fmla="*/ 91501 h 472931"/>
                <a:gd name="connsiteX39" fmla="*/ 123941 w 607443"/>
                <a:gd name="connsiteY39" fmla="*/ 54494 h 472931"/>
                <a:gd name="connsiteX40" fmla="*/ 25555 w 607443"/>
                <a:gd name="connsiteY40" fmla="*/ 91629 h 472931"/>
                <a:gd name="connsiteX41" fmla="*/ 25555 w 607443"/>
                <a:gd name="connsiteY41" fmla="*/ 226004 h 472931"/>
                <a:gd name="connsiteX42" fmla="*/ 123941 w 607443"/>
                <a:gd name="connsiteY42" fmla="*/ 207628 h 472931"/>
                <a:gd name="connsiteX43" fmla="*/ 196645 w 607443"/>
                <a:gd name="connsiteY43" fmla="*/ 29865 h 472931"/>
                <a:gd name="connsiteX44" fmla="*/ 149496 w 607443"/>
                <a:gd name="connsiteY44" fmla="*/ 45306 h 472931"/>
                <a:gd name="connsiteX45" fmla="*/ 149496 w 607443"/>
                <a:gd name="connsiteY45" fmla="*/ 218219 h 472931"/>
                <a:gd name="connsiteX46" fmla="*/ 149496 w 607443"/>
                <a:gd name="connsiteY46" fmla="*/ 447409 h 472931"/>
                <a:gd name="connsiteX47" fmla="*/ 457944 w 607443"/>
                <a:gd name="connsiteY47" fmla="*/ 447409 h 472931"/>
                <a:gd name="connsiteX48" fmla="*/ 457944 w 607443"/>
                <a:gd name="connsiteY48" fmla="*/ 218219 h 472931"/>
                <a:gd name="connsiteX49" fmla="*/ 457944 w 607443"/>
                <a:gd name="connsiteY49" fmla="*/ 45306 h 472931"/>
                <a:gd name="connsiteX50" fmla="*/ 410923 w 607443"/>
                <a:gd name="connsiteY50" fmla="*/ 29865 h 472931"/>
                <a:gd name="connsiteX51" fmla="*/ 303720 w 607443"/>
                <a:gd name="connsiteY51" fmla="*/ 120341 h 472931"/>
                <a:gd name="connsiteX52" fmla="*/ 196645 w 607443"/>
                <a:gd name="connsiteY52" fmla="*/ 29865 h 472931"/>
                <a:gd name="connsiteX53" fmla="*/ 203928 w 607443"/>
                <a:gd name="connsiteY53" fmla="*/ 642 h 472931"/>
                <a:gd name="connsiteX54" fmla="*/ 215300 w 607443"/>
                <a:gd name="connsiteY54" fmla="*/ 2429 h 472931"/>
                <a:gd name="connsiteX55" fmla="*/ 220667 w 607443"/>
                <a:gd name="connsiteY55" fmla="*/ 12637 h 472931"/>
                <a:gd name="connsiteX56" fmla="*/ 303720 w 607443"/>
                <a:gd name="connsiteY56" fmla="*/ 94819 h 472931"/>
                <a:gd name="connsiteX57" fmla="*/ 386774 w 607443"/>
                <a:gd name="connsiteY57" fmla="*/ 12637 h 472931"/>
                <a:gd name="connsiteX58" fmla="*/ 392140 w 607443"/>
                <a:gd name="connsiteY58" fmla="*/ 2429 h 472931"/>
                <a:gd name="connsiteX59" fmla="*/ 403512 w 607443"/>
                <a:gd name="connsiteY59" fmla="*/ 642 h 472931"/>
                <a:gd name="connsiteX60" fmla="*/ 474682 w 607443"/>
                <a:gd name="connsiteY60" fmla="*/ 23867 h 472931"/>
                <a:gd name="connsiteX61" fmla="*/ 474938 w 607443"/>
                <a:gd name="connsiteY61" fmla="*/ 23995 h 472931"/>
                <a:gd name="connsiteX62" fmla="*/ 475321 w 607443"/>
                <a:gd name="connsiteY62" fmla="*/ 23995 h 472931"/>
                <a:gd name="connsiteX63" fmla="*/ 599263 w 607443"/>
                <a:gd name="connsiteY63" fmla="*/ 70828 h 472931"/>
                <a:gd name="connsiteX64" fmla="*/ 607440 w 607443"/>
                <a:gd name="connsiteY64" fmla="*/ 82696 h 472931"/>
                <a:gd name="connsiteX65" fmla="*/ 607440 w 607443"/>
                <a:gd name="connsiteY65" fmla="*/ 241444 h 472931"/>
                <a:gd name="connsiteX66" fmla="*/ 602840 w 607443"/>
                <a:gd name="connsiteY66" fmla="*/ 251271 h 472931"/>
                <a:gd name="connsiteX67" fmla="*/ 594663 w 607443"/>
                <a:gd name="connsiteY67" fmla="*/ 254206 h 472931"/>
                <a:gd name="connsiteX68" fmla="*/ 592363 w 607443"/>
                <a:gd name="connsiteY68" fmla="*/ 253950 h 472931"/>
                <a:gd name="connsiteX69" fmla="*/ 483499 w 607443"/>
                <a:gd name="connsiteY69" fmla="*/ 233533 h 472931"/>
                <a:gd name="connsiteX70" fmla="*/ 483499 w 607443"/>
                <a:gd name="connsiteY70" fmla="*/ 460170 h 472931"/>
                <a:gd name="connsiteX71" fmla="*/ 470721 w 607443"/>
                <a:gd name="connsiteY71" fmla="*/ 472931 h 472931"/>
                <a:gd name="connsiteX72" fmla="*/ 136719 w 607443"/>
                <a:gd name="connsiteY72" fmla="*/ 472931 h 472931"/>
                <a:gd name="connsiteX73" fmla="*/ 123941 w 607443"/>
                <a:gd name="connsiteY73" fmla="*/ 460170 h 472931"/>
                <a:gd name="connsiteX74" fmla="*/ 123941 w 607443"/>
                <a:gd name="connsiteY74" fmla="*/ 233533 h 472931"/>
                <a:gd name="connsiteX75" fmla="*/ 15077 w 607443"/>
                <a:gd name="connsiteY75" fmla="*/ 253950 h 472931"/>
                <a:gd name="connsiteX76" fmla="*/ 12777 w 607443"/>
                <a:gd name="connsiteY76" fmla="*/ 254206 h 472931"/>
                <a:gd name="connsiteX77" fmla="*/ 4600 w 607443"/>
                <a:gd name="connsiteY77" fmla="*/ 251271 h 472931"/>
                <a:gd name="connsiteX78" fmla="*/ 0 w 607443"/>
                <a:gd name="connsiteY78" fmla="*/ 241444 h 472931"/>
                <a:gd name="connsiteX79" fmla="*/ 0 w 607443"/>
                <a:gd name="connsiteY79" fmla="*/ 82696 h 472931"/>
                <a:gd name="connsiteX80" fmla="*/ 8305 w 607443"/>
                <a:gd name="connsiteY80" fmla="*/ 70828 h 472931"/>
                <a:gd name="connsiteX81" fmla="*/ 132247 w 607443"/>
                <a:gd name="connsiteY81" fmla="*/ 23995 h 472931"/>
                <a:gd name="connsiteX82" fmla="*/ 132502 w 607443"/>
                <a:gd name="connsiteY82" fmla="*/ 23995 h 472931"/>
                <a:gd name="connsiteX83" fmla="*/ 132758 w 607443"/>
                <a:gd name="connsiteY83" fmla="*/ 23867 h 47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7443" h="472931">
                  <a:moveTo>
                    <a:pt x="345526" y="182740"/>
                  </a:moveTo>
                  <a:cubicBezTo>
                    <a:pt x="323418" y="182740"/>
                    <a:pt x="302972" y="194862"/>
                    <a:pt x="292237" y="214384"/>
                  </a:cubicBezTo>
                  <a:cubicBezTo>
                    <a:pt x="290065" y="218211"/>
                    <a:pt x="285976" y="220763"/>
                    <a:pt x="281631" y="221018"/>
                  </a:cubicBezTo>
                  <a:cubicBezTo>
                    <a:pt x="277158" y="221146"/>
                    <a:pt x="272941" y="218977"/>
                    <a:pt x="270385" y="215277"/>
                  </a:cubicBezTo>
                  <a:cubicBezTo>
                    <a:pt x="264251" y="206090"/>
                    <a:pt x="254284" y="200093"/>
                    <a:pt x="243294" y="198817"/>
                  </a:cubicBezTo>
                  <a:cubicBezTo>
                    <a:pt x="241888" y="198562"/>
                    <a:pt x="240354" y="198562"/>
                    <a:pt x="238821" y="198562"/>
                  </a:cubicBezTo>
                  <a:cubicBezTo>
                    <a:pt x="219652" y="198562"/>
                    <a:pt x="203551" y="212852"/>
                    <a:pt x="201251" y="231992"/>
                  </a:cubicBezTo>
                  <a:cubicBezTo>
                    <a:pt x="199589" y="246155"/>
                    <a:pt x="205979" y="259935"/>
                    <a:pt x="217991" y="267973"/>
                  </a:cubicBezTo>
                  <a:cubicBezTo>
                    <a:pt x="220803" y="269760"/>
                    <a:pt x="222719" y="272694"/>
                    <a:pt x="223486" y="276139"/>
                  </a:cubicBezTo>
                  <a:cubicBezTo>
                    <a:pt x="224125" y="279457"/>
                    <a:pt x="223358" y="282902"/>
                    <a:pt x="221441" y="285709"/>
                  </a:cubicBezTo>
                  <a:cubicBezTo>
                    <a:pt x="214924" y="295279"/>
                    <a:pt x="210835" y="305997"/>
                    <a:pt x="209557" y="317480"/>
                  </a:cubicBezTo>
                  <a:cubicBezTo>
                    <a:pt x="207257" y="336364"/>
                    <a:pt x="212496" y="354993"/>
                    <a:pt x="224381" y="370049"/>
                  </a:cubicBezTo>
                  <a:cubicBezTo>
                    <a:pt x="236137" y="384978"/>
                    <a:pt x="253134" y="394420"/>
                    <a:pt x="272047" y="396589"/>
                  </a:cubicBezTo>
                  <a:cubicBezTo>
                    <a:pt x="274858" y="396972"/>
                    <a:pt x="277669" y="397099"/>
                    <a:pt x="280481" y="397099"/>
                  </a:cubicBezTo>
                  <a:cubicBezTo>
                    <a:pt x="316645" y="397099"/>
                    <a:pt x="347060" y="370049"/>
                    <a:pt x="351277" y="334195"/>
                  </a:cubicBezTo>
                  <a:cubicBezTo>
                    <a:pt x="352043" y="328581"/>
                    <a:pt x="351916" y="322584"/>
                    <a:pt x="351149" y="316459"/>
                  </a:cubicBezTo>
                  <a:cubicBezTo>
                    <a:pt x="350254" y="310080"/>
                    <a:pt x="354344" y="303955"/>
                    <a:pt x="360605" y="302424"/>
                  </a:cubicBezTo>
                  <a:cubicBezTo>
                    <a:pt x="384886" y="296299"/>
                    <a:pt x="403160" y="275374"/>
                    <a:pt x="406099" y="250620"/>
                  </a:cubicBezTo>
                  <a:cubicBezTo>
                    <a:pt x="410060" y="217318"/>
                    <a:pt x="386164" y="187078"/>
                    <a:pt x="352810" y="183123"/>
                  </a:cubicBezTo>
                  <a:cubicBezTo>
                    <a:pt x="350382" y="182868"/>
                    <a:pt x="347954" y="182740"/>
                    <a:pt x="345526" y="182740"/>
                  </a:cubicBezTo>
                  <a:close/>
                  <a:moveTo>
                    <a:pt x="345526" y="157221"/>
                  </a:moveTo>
                  <a:cubicBezTo>
                    <a:pt x="348976" y="157221"/>
                    <a:pt x="352427" y="157349"/>
                    <a:pt x="355749" y="157732"/>
                  </a:cubicBezTo>
                  <a:cubicBezTo>
                    <a:pt x="403160" y="163346"/>
                    <a:pt x="437152" y="206345"/>
                    <a:pt x="431529" y="253683"/>
                  </a:cubicBezTo>
                  <a:cubicBezTo>
                    <a:pt x="427823" y="285199"/>
                    <a:pt x="406482" y="312249"/>
                    <a:pt x="377346" y="323732"/>
                  </a:cubicBezTo>
                  <a:cubicBezTo>
                    <a:pt x="377474" y="328326"/>
                    <a:pt x="377218" y="332791"/>
                    <a:pt x="376707" y="337130"/>
                  </a:cubicBezTo>
                  <a:cubicBezTo>
                    <a:pt x="370956" y="385871"/>
                    <a:pt x="329552" y="422618"/>
                    <a:pt x="280481" y="422618"/>
                  </a:cubicBezTo>
                  <a:cubicBezTo>
                    <a:pt x="276775" y="422618"/>
                    <a:pt x="272813" y="422491"/>
                    <a:pt x="269107" y="421980"/>
                  </a:cubicBezTo>
                  <a:cubicBezTo>
                    <a:pt x="243294" y="418918"/>
                    <a:pt x="220291" y="406158"/>
                    <a:pt x="204318" y="385871"/>
                  </a:cubicBezTo>
                  <a:cubicBezTo>
                    <a:pt x="188216" y="365456"/>
                    <a:pt x="181060" y="340192"/>
                    <a:pt x="184127" y="314545"/>
                  </a:cubicBezTo>
                  <a:cubicBezTo>
                    <a:pt x="185532" y="303062"/>
                    <a:pt x="188983" y="291706"/>
                    <a:pt x="194350" y="281498"/>
                  </a:cubicBezTo>
                  <a:cubicBezTo>
                    <a:pt x="180421" y="267846"/>
                    <a:pt x="173520" y="248707"/>
                    <a:pt x="175820" y="228929"/>
                  </a:cubicBezTo>
                  <a:cubicBezTo>
                    <a:pt x="179654" y="197031"/>
                    <a:pt x="206746" y="173043"/>
                    <a:pt x="238821" y="173043"/>
                  </a:cubicBezTo>
                  <a:cubicBezTo>
                    <a:pt x="241377" y="173043"/>
                    <a:pt x="243805" y="173170"/>
                    <a:pt x="246361" y="173426"/>
                  </a:cubicBezTo>
                  <a:cubicBezTo>
                    <a:pt x="258756" y="174829"/>
                    <a:pt x="270257" y="179933"/>
                    <a:pt x="279586" y="187716"/>
                  </a:cubicBezTo>
                  <a:cubicBezTo>
                    <a:pt x="295816" y="168577"/>
                    <a:pt x="319840" y="157221"/>
                    <a:pt x="345526" y="157221"/>
                  </a:cubicBezTo>
                  <a:close/>
                  <a:moveTo>
                    <a:pt x="483499" y="54494"/>
                  </a:moveTo>
                  <a:lnTo>
                    <a:pt x="483499" y="207628"/>
                  </a:lnTo>
                  <a:lnTo>
                    <a:pt x="581885" y="226004"/>
                  </a:lnTo>
                  <a:lnTo>
                    <a:pt x="581885" y="91501"/>
                  </a:lnTo>
                  <a:close/>
                  <a:moveTo>
                    <a:pt x="123941" y="54494"/>
                  </a:moveTo>
                  <a:lnTo>
                    <a:pt x="25555" y="91629"/>
                  </a:lnTo>
                  <a:lnTo>
                    <a:pt x="25555" y="226004"/>
                  </a:lnTo>
                  <a:lnTo>
                    <a:pt x="123941" y="207628"/>
                  </a:lnTo>
                  <a:close/>
                  <a:moveTo>
                    <a:pt x="196645" y="29865"/>
                  </a:moveTo>
                  <a:lnTo>
                    <a:pt x="149496" y="45306"/>
                  </a:lnTo>
                  <a:lnTo>
                    <a:pt x="149496" y="218219"/>
                  </a:lnTo>
                  <a:lnTo>
                    <a:pt x="149496" y="447409"/>
                  </a:lnTo>
                  <a:lnTo>
                    <a:pt x="457944" y="447409"/>
                  </a:lnTo>
                  <a:lnTo>
                    <a:pt x="457944" y="218219"/>
                  </a:lnTo>
                  <a:lnTo>
                    <a:pt x="457944" y="45306"/>
                  </a:lnTo>
                  <a:lnTo>
                    <a:pt x="410923" y="29865"/>
                  </a:lnTo>
                  <a:cubicBezTo>
                    <a:pt x="402234" y="81037"/>
                    <a:pt x="357258" y="120341"/>
                    <a:pt x="303720" y="120341"/>
                  </a:cubicBezTo>
                  <a:cubicBezTo>
                    <a:pt x="250183" y="120341"/>
                    <a:pt x="205334" y="81037"/>
                    <a:pt x="196645" y="29865"/>
                  </a:cubicBezTo>
                  <a:close/>
                  <a:moveTo>
                    <a:pt x="203928" y="642"/>
                  </a:moveTo>
                  <a:cubicBezTo>
                    <a:pt x="207761" y="-634"/>
                    <a:pt x="212106" y="4"/>
                    <a:pt x="215300" y="2429"/>
                  </a:cubicBezTo>
                  <a:cubicBezTo>
                    <a:pt x="218622" y="4726"/>
                    <a:pt x="220667" y="8554"/>
                    <a:pt x="220667" y="12637"/>
                  </a:cubicBezTo>
                  <a:cubicBezTo>
                    <a:pt x="221178" y="57939"/>
                    <a:pt x="258360" y="94819"/>
                    <a:pt x="303720" y="94819"/>
                  </a:cubicBezTo>
                  <a:cubicBezTo>
                    <a:pt x="349080" y="94819"/>
                    <a:pt x="386390" y="57939"/>
                    <a:pt x="386774" y="12637"/>
                  </a:cubicBezTo>
                  <a:cubicBezTo>
                    <a:pt x="386901" y="8554"/>
                    <a:pt x="388818" y="4726"/>
                    <a:pt x="392140" y="2429"/>
                  </a:cubicBezTo>
                  <a:cubicBezTo>
                    <a:pt x="395462" y="4"/>
                    <a:pt x="399679" y="-634"/>
                    <a:pt x="403512" y="642"/>
                  </a:cubicBezTo>
                  <a:lnTo>
                    <a:pt x="474682" y="23867"/>
                  </a:lnTo>
                  <a:cubicBezTo>
                    <a:pt x="474810" y="23867"/>
                    <a:pt x="474810" y="23867"/>
                    <a:pt x="474938" y="23995"/>
                  </a:cubicBezTo>
                  <a:cubicBezTo>
                    <a:pt x="475066" y="23995"/>
                    <a:pt x="475194" y="23995"/>
                    <a:pt x="475321" y="23995"/>
                  </a:cubicBezTo>
                  <a:lnTo>
                    <a:pt x="599263" y="70828"/>
                  </a:lnTo>
                  <a:cubicBezTo>
                    <a:pt x="604246" y="72742"/>
                    <a:pt x="607568" y="77464"/>
                    <a:pt x="607440" y="82696"/>
                  </a:cubicBezTo>
                  <a:lnTo>
                    <a:pt x="607440" y="241444"/>
                  </a:lnTo>
                  <a:cubicBezTo>
                    <a:pt x="607440" y="245145"/>
                    <a:pt x="605779" y="248846"/>
                    <a:pt x="602840" y="251271"/>
                  </a:cubicBezTo>
                  <a:cubicBezTo>
                    <a:pt x="600540" y="253185"/>
                    <a:pt x="597729" y="254206"/>
                    <a:pt x="594663" y="254206"/>
                  </a:cubicBezTo>
                  <a:cubicBezTo>
                    <a:pt x="593896" y="254206"/>
                    <a:pt x="593130" y="254078"/>
                    <a:pt x="592363" y="253950"/>
                  </a:cubicBezTo>
                  <a:lnTo>
                    <a:pt x="483499" y="233533"/>
                  </a:lnTo>
                  <a:lnTo>
                    <a:pt x="483499" y="460170"/>
                  </a:lnTo>
                  <a:cubicBezTo>
                    <a:pt x="483499" y="467316"/>
                    <a:pt x="477877" y="472931"/>
                    <a:pt x="470721" y="472931"/>
                  </a:cubicBezTo>
                  <a:lnTo>
                    <a:pt x="136719" y="472931"/>
                  </a:lnTo>
                  <a:cubicBezTo>
                    <a:pt x="129691" y="472931"/>
                    <a:pt x="123941" y="467316"/>
                    <a:pt x="123941" y="460170"/>
                  </a:cubicBezTo>
                  <a:lnTo>
                    <a:pt x="123941" y="233533"/>
                  </a:lnTo>
                  <a:lnTo>
                    <a:pt x="15077" y="253950"/>
                  </a:lnTo>
                  <a:cubicBezTo>
                    <a:pt x="14311" y="254078"/>
                    <a:pt x="13544" y="254206"/>
                    <a:pt x="12777" y="254206"/>
                  </a:cubicBezTo>
                  <a:cubicBezTo>
                    <a:pt x="9839" y="254206"/>
                    <a:pt x="6900" y="253185"/>
                    <a:pt x="4600" y="251271"/>
                  </a:cubicBezTo>
                  <a:cubicBezTo>
                    <a:pt x="1661" y="248846"/>
                    <a:pt x="0" y="245145"/>
                    <a:pt x="0" y="241444"/>
                  </a:cubicBezTo>
                  <a:lnTo>
                    <a:pt x="0" y="82696"/>
                  </a:lnTo>
                  <a:cubicBezTo>
                    <a:pt x="0" y="77464"/>
                    <a:pt x="3322" y="72742"/>
                    <a:pt x="8305" y="70828"/>
                  </a:cubicBezTo>
                  <a:lnTo>
                    <a:pt x="132247" y="23995"/>
                  </a:lnTo>
                  <a:cubicBezTo>
                    <a:pt x="132374" y="23995"/>
                    <a:pt x="132502" y="23995"/>
                    <a:pt x="132502" y="23995"/>
                  </a:cubicBezTo>
                  <a:cubicBezTo>
                    <a:pt x="132630" y="23867"/>
                    <a:pt x="132758" y="23867"/>
                    <a:pt x="132758" y="23867"/>
                  </a:cubicBezTo>
                  <a:close/>
                </a:path>
              </a:pathLst>
            </a:custGeom>
            <a:solidFill>
              <a:srgbClr val="279C89"/>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fontScale="85000" lnSpcReduction="20000"/>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3765">
                <a:defRPr/>
              </a:pPr>
              <a:endParaRPr lang="zh-CN" altLang="en-US" sz="2000" b="1" dirty="0">
                <a:solidFill>
                  <a:schemeClr val="bg1"/>
                </a:solidFill>
              </a:endParaRPr>
            </a:p>
          </p:txBody>
        </p:sp>
        <p:sp>
          <p:nvSpPr>
            <p:cNvPr id="26" name="ís1ïďe"/>
            <p:cNvSpPr/>
            <p:nvPr/>
          </p:nvSpPr>
          <p:spPr>
            <a:xfrm>
              <a:off x="6022975" y="2816225"/>
              <a:ext cx="395288" cy="395288"/>
            </a:xfrm>
            <a:custGeom>
              <a:avLst/>
              <a:gdLst>
                <a:gd name="T0" fmla="*/ 0 w 1989"/>
                <a:gd name="T1" fmla="*/ 0 h 1989"/>
                <a:gd name="T2" fmla="*/ 0 w 1989"/>
                <a:gd name="T3" fmla="*/ 1989 h 1989"/>
                <a:gd name="T4" fmla="*/ 1989 w 1989"/>
                <a:gd name="T5" fmla="*/ 1989 h 1989"/>
                <a:gd name="T6" fmla="*/ 1989 w 1989"/>
                <a:gd name="T7" fmla="*/ 0 h 1989"/>
                <a:gd name="T8" fmla="*/ 0 w 1989"/>
                <a:gd name="T9" fmla="*/ 0 h 1989"/>
                <a:gd name="T10" fmla="*/ 826 w 1989"/>
                <a:gd name="T11" fmla="*/ 1790 h 1989"/>
                <a:gd name="T12" fmla="*/ 536 w 1989"/>
                <a:gd name="T13" fmla="*/ 1790 h 1989"/>
                <a:gd name="T14" fmla="*/ 536 w 1989"/>
                <a:gd name="T15" fmla="*/ 1609 h 1989"/>
                <a:gd name="T16" fmla="*/ 380 w 1989"/>
                <a:gd name="T17" fmla="*/ 1453 h 1989"/>
                <a:gd name="T18" fmla="*/ 199 w 1989"/>
                <a:gd name="T19" fmla="*/ 1453 h 1989"/>
                <a:gd name="T20" fmla="*/ 199 w 1989"/>
                <a:gd name="T21" fmla="*/ 1163 h 1989"/>
                <a:gd name="T22" fmla="*/ 500 w 1989"/>
                <a:gd name="T23" fmla="*/ 1163 h 1989"/>
                <a:gd name="T24" fmla="*/ 826 w 1989"/>
                <a:gd name="T25" fmla="*/ 1489 h 1989"/>
                <a:gd name="T26" fmla="*/ 826 w 1989"/>
                <a:gd name="T27" fmla="*/ 1790 h 1989"/>
                <a:gd name="T28" fmla="*/ 826 w 1989"/>
                <a:gd name="T29" fmla="*/ 1790 h 1989"/>
                <a:gd name="T30" fmla="*/ 1308 w 1989"/>
                <a:gd name="T31" fmla="*/ 1790 h 1989"/>
                <a:gd name="T32" fmla="*/ 1019 w 1989"/>
                <a:gd name="T33" fmla="*/ 1790 h 1989"/>
                <a:gd name="T34" fmla="*/ 1019 w 1989"/>
                <a:gd name="T35" fmla="*/ 1368 h 1989"/>
                <a:gd name="T36" fmla="*/ 621 w 1989"/>
                <a:gd name="T37" fmla="*/ 970 h 1989"/>
                <a:gd name="T38" fmla="*/ 199 w 1989"/>
                <a:gd name="T39" fmla="*/ 970 h 1989"/>
                <a:gd name="T40" fmla="*/ 199 w 1989"/>
                <a:gd name="T41" fmla="*/ 681 h 1989"/>
                <a:gd name="T42" fmla="*/ 741 w 1989"/>
                <a:gd name="T43" fmla="*/ 681 h 1989"/>
                <a:gd name="T44" fmla="*/ 1308 w 1989"/>
                <a:gd name="T45" fmla="*/ 1248 h 1989"/>
                <a:gd name="T46" fmla="*/ 1308 w 1989"/>
                <a:gd name="T47" fmla="*/ 1790 h 1989"/>
                <a:gd name="T48" fmla="*/ 1790 w 1989"/>
                <a:gd name="T49" fmla="*/ 1790 h 1989"/>
                <a:gd name="T50" fmla="*/ 1501 w 1989"/>
                <a:gd name="T51" fmla="*/ 1790 h 1989"/>
                <a:gd name="T52" fmla="*/ 1501 w 1989"/>
                <a:gd name="T53" fmla="*/ 1127 h 1989"/>
                <a:gd name="T54" fmla="*/ 862 w 1989"/>
                <a:gd name="T55" fmla="*/ 488 h 1989"/>
                <a:gd name="T56" fmla="*/ 199 w 1989"/>
                <a:gd name="T57" fmla="*/ 488 h 1989"/>
                <a:gd name="T58" fmla="*/ 199 w 1989"/>
                <a:gd name="T59" fmla="*/ 199 h 1989"/>
                <a:gd name="T60" fmla="*/ 982 w 1989"/>
                <a:gd name="T61" fmla="*/ 199 h 1989"/>
                <a:gd name="T62" fmla="*/ 1790 w 1989"/>
                <a:gd name="T63" fmla="*/ 1007 h 1989"/>
                <a:gd name="T64" fmla="*/ 1790 w 1989"/>
                <a:gd name="T65" fmla="*/ 1790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9" h="1989">
                  <a:moveTo>
                    <a:pt x="0" y="0"/>
                  </a:moveTo>
                  <a:lnTo>
                    <a:pt x="0" y="1989"/>
                  </a:lnTo>
                  <a:lnTo>
                    <a:pt x="1989" y="1989"/>
                  </a:lnTo>
                  <a:lnTo>
                    <a:pt x="1989" y="0"/>
                  </a:lnTo>
                  <a:lnTo>
                    <a:pt x="0" y="0"/>
                  </a:lnTo>
                  <a:close/>
                  <a:moveTo>
                    <a:pt x="826" y="1790"/>
                  </a:moveTo>
                  <a:lnTo>
                    <a:pt x="536" y="1790"/>
                  </a:lnTo>
                  <a:lnTo>
                    <a:pt x="536" y="1609"/>
                  </a:lnTo>
                  <a:lnTo>
                    <a:pt x="380" y="1453"/>
                  </a:lnTo>
                  <a:lnTo>
                    <a:pt x="199" y="1453"/>
                  </a:lnTo>
                  <a:lnTo>
                    <a:pt x="199" y="1163"/>
                  </a:lnTo>
                  <a:lnTo>
                    <a:pt x="500" y="1163"/>
                  </a:lnTo>
                  <a:lnTo>
                    <a:pt x="826" y="1489"/>
                  </a:lnTo>
                  <a:lnTo>
                    <a:pt x="826" y="1790"/>
                  </a:lnTo>
                  <a:lnTo>
                    <a:pt x="826" y="1790"/>
                  </a:lnTo>
                  <a:close/>
                  <a:moveTo>
                    <a:pt x="1308" y="1790"/>
                  </a:moveTo>
                  <a:lnTo>
                    <a:pt x="1019" y="1790"/>
                  </a:lnTo>
                  <a:lnTo>
                    <a:pt x="1019" y="1368"/>
                  </a:lnTo>
                  <a:lnTo>
                    <a:pt x="621" y="970"/>
                  </a:lnTo>
                  <a:lnTo>
                    <a:pt x="199" y="970"/>
                  </a:lnTo>
                  <a:lnTo>
                    <a:pt x="199" y="681"/>
                  </a:lnTo>
                  <a:lnTo>
                    <a:pt x="741" y="681"/>
                  </a:lnTo>
                  <a:lnTo>
                    <a:pt x="1308" y="1248"/>
                  </a:lnTo>
                  <a:lnTo>
                    <a:pt x="1308" y="1790"/>
                  </a:lnTo>
                  <a:close/>
                  <a:moveTo>
                    <a:pt x="1790" y="1790"/>
                  </a:moveTo>
                  <a:lnTo>
                    <a:pt x="1501" y="1790"/>
                  </a:lnTo>
                  <a:lnTo>
                    <a:pt x="1501" y="1127"/>
                  </a:lnTo>
                  <a:lnTo>
                    <a:pt x="862" y="488"/>
                  </a:lnTo>
                  <a:lnTo>
                    <a:pt x="199" y="488"/>
                  </a:lnTo>
                  <a:lnTo>
                    <a:pt x="199" y="199"/>
                  </a:lnTo>
                  <a:lnTo>
                    <a:pt x="982" y="199"/>
                  </a:lnTo>
                  <a:lnTo>
                    <a:pt x="1790" y="1007"/>
                  </a:lnTo>
                  <a:lnTo>
                    <a:pt x="1790" y="1790"/>
                  </a:ln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3765">
                <a:defRPr/>
              </a:pPr>
              <a:endParaRPr lang="zh-CN" altLang="en-US" sz="2000" b="1" dirty="0">
                <a:solidFill>
                  <a:schemeClr val="bg1"/>
                </a:solidFill>
              </a:endParaRPr>
            </a:p>
          </p:txBody>
        </p:sp>
        <p:sp>
          <p:nvSpPr>
            <p:cNvPr id="28" name="iŝlïḋè"/>
            <p:cNvSpPr/>
            <p:nvPr/>
          </p:nvSpPr>
          <p:spPr>
            <a:xfrm>
              <a:off x="9393238" y="2816225"/>
              <a:ext cx="395287" cy="3952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rgbClr val="279C89"/>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3765">
                <a:defRPr/>
              </a:pPr>
              <a:endParaRPr lang="zh-CN" altLang="en-US" sz="2000" b="1" dirty="0">
                <a:solidFill>
                  <a:schemeClr val="bg1"/>
                </a:solidFill>
              </a:endParaRPr>
            </a:p>
          </p:txBody>
        </p:sp>
        <p:sp>
          <p:nvSpPr>
            <p:cNvPr id="17427" name="îş1íḍê"/>
            <p:cNvSpPr>
              <a:spLocks noChangeArrowheads="1"/>
            </p:cNvSpPr>
            <p:nvPr/>
          </p:nvSpPr>
          <p:spPr bwMode="auto">
            <a:xfrm rot="-5400000">
              <a:off x="2816225" y="3440113"/>
              <a:ext cx="76200" cy="1352550"/>
            </a:xfrm>
            <a:prstGeom prst="rect">
              <a:avLst/>
            </a:prstGeom>
            <a:solidFill>
              <a:srgbClr val="279C8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2450" tIns="42450" rIns="42450" bIns="4245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93000"/>
                </a:lnSpc>
                <a:buClr>
                  <a:srgbClr val="000000"/>
                </a:buClr>
                <a:buFont typeface="Arial" panose="020B0604020202020204" pitchFamily="34" charset="0"/>
                <a:buNone/>
              </a:pPr>
              <a:endParaRPr lang="zh-CN" altLang="zh-CN" sz="3500">
                <a:solidFill>
                  <a:srgbClr val="5E5E5E"/>
                </a:solidFill>
              </a:endParaRPr>
            </a:p>
          </p:txBody>
        </p:sp>
        <p:sp>
          <p:nvSpPr>
            <p:cNvPr id="24" name="îşlîḋê"/>
            <p:cNvSpPr/>
            <p:nvPr/>
          </p:nvSpPr>
          <p:spPr bwMode="auto">
            <a:xfrm rot="16200000">
              <a:off x="6183313" y="3454400"/>
              <a:ext cx="76200" cy="1352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7429" name="îš1îḑé"/>
            <p:cNvSpPr>
              <a:spLocks noChangeArrowheads="1"/>
            </p:cNvSpPr>
            <p:nvPr/>
          </p:nvSpPr>
          <p:spPr bwMode="auto">
            <a:xfrm rot="-5400000">
              <a:off x="9574213" y="3440113"/>
              <a:ext cx="76200" cy="1352550"/>
            </a:xfrm>
            <a:prstGeom prst="rect">
              <a:avLst/>
            </a:prstGeom>
            <a:solidFill>
              <a:srgbClr val="279C8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2450" tIns="42450" rIns="42450" bIns="4245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93000"/>
                </a:lnSpc>
                <a:buClr>
                  <a:srgbClr val="000000"/>
                </a:buClr>
                <a:buFont typeface="Arial" panose="020B0604020202020204" pitchFamily="34" charset="0"/>
                <a:buNone/>
              </a:pPr>
              <a:endParaRPr lang="zh-CN" altLang="zh-CN" sz="3500">
                <a:solidFill>
                  <a:srgbClr val="5E5E5E"/>
                </a:solidFill>
              </a:endParaRPr>
            </a:p>
          </p:txBody>
        </p:sp>
      </p:grpSp>
      <p:sp>
        <p:nvSpPr>
          <p:cNvPr id="3" name="标题 2"/>
          <p:cNvSpPr>
            <a:spLocks noGrp="1"/>
          </p:cNvSpPr>
          <p:nvPr>
            <p:ph type="title"/>
          </p:nvPr>
        </p:nvSpPr>
        <p:spPr/>
        <p:txBody>
          <a:bodyPr/>
          <a:lstStyle/>
          <a:p>
            <a:pPr>
              <a:defRPr/>
            </a:pPr>
            <a:r>
              <a:rPr lang="zh-CN" altLang="en-US" dirty="0">
                <a:cs typeface="+mn-ea"/>
                <a:sym typeface="Arial" panose="020B0604020202020204" pitchFamily="34" charset="0"/>
              </a:rPr>
              <a:t>设计理念</a:t>
            </a:r>
            <a:br>
              <a:rPr lang="zh-CN" altLang="en-US" dirty="0">
                <a:cs typeface="+mn-ea"/>
                <a:sym typeface="Arial" panose="020B0604020202020204" pitchFamily="34" charset="0"/>
              </a:rPr>
            </a:br>
            <a:endParaRPr lang="zh-CN" altLang="en-US" dirty="0"/>
          </a:p>
        </p:txBody>
      </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68406" y="898525"/>
            <a:ext cx="10797650" cy="5449482"/>
            <a:chOff x="512763" y="931863"/>
            <a:chExt cx="11166475" cy="5635625"/>
          </a:xfrm>
        </p:grpSpPr>
        <p:sp>
          <p:nvSpPr>
            <p:cNvPr id="74" name="圆角矩形 73"/>
            <p:cNvSpPr/>
            <p:nvPr/>
          </p:nvSpPr>
          <p:spPr bwMode="auto">
            <a:xfrm>
              <a:off x="3325813" y="1898650"/>
              <a:ext cx="4859337" cy="1982788"/>
            </a:xfrm>
            <a:prstGeom prst="roundRect">
              <a:avLst>
                <a:gd name="adj" fmla="val 5267"/>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dirty="0">
                <a:solidFill>
                  <a:prstClr val="white"/>
                </a:solidFill>
                <a:latin typeface="+mn-ea"/>
              </a:endParaRPr>
            </a:p>
          </p:txBody>
        </p:sp>
        <p:cxnSp>
          <p:nvCxnSpPr>
            <p:cNvPr id="77" name="直接箭头连接符 76"/>
            <p:cNvCxnSpPr/>
            <p:nvPr/>
          </p:nvCxnSpPr>
          <p:spPr bwMode="auto">
            <a:xfrm flipH="1">
              <a:off x="2843213" y="2608263"/>
              <a:ext cx="431800" cy="3175"/>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bwMode="auto">
            <a:xfrm>
              <a:off x="5745163" y="3881438"/>
              <a:ext cx="0" cy="395287"/>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bwMode="auto">
            <a:xfrm>
              <a:off x="8226425" y="2606675"/>
              <a:ext cx="871538"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425" name="文本框 16"/>
            <p:cNvSpPr txBox="1">
              <a:spLocks noChangeArrowheads="1"/>
            </p:cNvSpPr>
            <p:nvPr/>
          </p:nvSpPr>
          <p:spPr bwMode="auto">
            <a:xfrm>
              <a:off x="8158163" y="2187575"/>
              <a:ext cx="1038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600" b="1" dirty="0" smtClean="0">
                  <a:solidFill>
                    <a:schemeClr val="accent3"/>
                  </a:solidFill>
                  <a:latin typeface="+mn-ea"/>
                  <a:ea typeface="+mn-ea"/>
                </a:rPr>
                <a:t>接口系统</a:t>
              </a:r>
            </a:p>
          </p:txBody>
        </p:sp>
        <p:pic>
          <p:nvPicPr>
            <p:cNvPr id="81" name="图片 8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582384" y="2160744"/>
              <a:ext cx="1048368" cy="1048620"/>
            </a:xfrm>
            <a:prstGeom prst="rect">
              <a:avLst/>
            </a:prstGeom>
          </p:spPr>
        </p:pic>
        <p:sp>
          <p:nvSpPr>
            <p:cNvPr id="17444" name="文本框 82"/>
            <p:cNvSpPr txBox="1">
              <a:spLocks noChangeArrowheads="1"/>
            </p:cNvSpPr>
            <p:nvPr/>
          </p:nvSpPr>
          <p:spPr bwMode="auto">
            <a:xfrm>
              <a:off x="4581525" y="4357688"/>
              <a:ext cx="195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2400" b="1" dirty="0" smtClean="0">
                  <a:solidFill>
                    <a:srgbClr val="3FA692"/>
                  </a:solidFill>
                  <a:latin typeface="+mn-ea"/>
                  <a:ea typeface="+mn-ea"/>
                </a:rPr>
                <a:t>手 术 区 </a:t>
              </a:r>
              <a:r>
                <a:rPr lang="en-US" altLang="zh-CN" sz="2400" b="1" dirty="0" smtClean="0">
                  <a:solidFill>
                    <a:srgbClr val="3FA692"/>
                  </a:solidFill>
                  <a:latin typeface="+mn-ea"/>
                  <a:ea typeface="+mn-ea"/>
                </a:rPr>
                <a:t>1</a:t>
              </a:r>
              <a:endParaRPr lang="zh-CN" altLang="en-US" sz="2400" b="1" dirty="0" smtClean="0">
                <a:solidFill>
                  <a:srgbClr val="3FA692"/>
                </a:solidFill>
                <a:latin typeface="+mn-ea"/>
                <a:ea typeface="+mn-ea"/>
              </a:endParaRPr>
            </a:p>
          </p:txBody>
        </p:sp>
        <p:grpSp>
          <p:nvGrpSpPr>
            <p:cNvPr id="18441" name="组合 108"/>
            <p:cNvGrpSpPr>
              <a:grpSpLocks/>
            </p:cNvGrpSpPr>
            <p:nvPr/>
          </p:nvGrpSpPr>
          <p:grpSpPr bwMode="auto">
            <a:xfrm>
              <a:off x="603250" y="4400550"/>
              <a:ext cx="8861425" cy="2103438"/>
              <a:chOff x="1028132" y="4540970"/>
              <a:chExt cx="8862469" cy="2103224"/>
            </a:xfrm>
          </p:grpSpPr>
          <p:sp>
            <p:nvSpPr>
              <p:cNvPr id="85" name="圆角矩形 84"/>
              <p:cNvSpPr/>
              <p:nvPr/>
            </p:nvSpPr>
            <p:spPr>
              <a:xfrm>
                <a:off x="1132919" y="4540970"/>
                <a:ext cx="8757682" cy="2103224"/>
              </a:xfrm>
              <a:prstGeom prst="roundRect">
                <a:avLst>
                  <a:gd name="adj" fmla="val 9501"/>
                </a:avLst>
              </a:prstGeom>
              <a:noFill/>
              <a:ln w="190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a:solidFill>
                    <a:prstClr val="white"/>
                  </a:solidFill>
                  <a:latin typeface="+mn-ea"/>
                </a:endParaRPr>
              </a:p>
            </p:txBody>
          </p:sp>
          <p:grpSp>
            <p:nvGrpSpPr>
              <p:cNvPr id="18469" name="组合 48"/>
              <p:cNvGrpSpPr>
                <a:grpSpLocks/>
              </p:cNvGrpSpPr>
              <p:nvPr/>
            </p:nvGrpSpPr>
            <p:grpSpPr bwMode="auto">
              <a:xfrm>
                <a:off x="1028132" y="5269116"/>
                <a:ext cx="863637" cy="1137796"/>
                <a:chOff x="1570139" y="5337319"/>
                <a:chExt cx="1054702" cy="1178035"/>
              </a:xfrm>
            </p:grpSpPr>
            <p:pic>
              <p:nvPicPr>
                <p:cNvPr id="125" name="图片 12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98688" y="5337319"/>
                  <a:ext cx="859037" cy="738413"/>
                </a:xfrm>
                <a:prstGeom prst="rect">
                  <a:avLst/>
                </a:prstGeom>
              </p:spPr>
            </p:pic>
            <p:sp>
              <p:nvSpPr>
                <p:cNvPr id="17485" name="文本框 125"/>
                <p:cNvSpPr txBox="1">
                  <a:spLocks noChangeArrowheads="1"/>
                </p:cNvSpPr>
                <p:nvPr/>
              </p:nvSpPr>
              <p:spPr bwMode="auto">
                <a:xfrm>
                  <a:off x="1570139" y="5973802"/>
                  <a:ext cx="1054781" cy="54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400" dirty="0" smtClean="0">
                      <a:solidFill>
                        <a:schemeClr val="accent3"/>
                      </a:solidFill>
                      <a:latin typeface="+mn-ea"/>
                      <a:ea typeface="+mn-ea"/>
                    </a:rPr>
                    <a:t>衣物</a:t>
                  </a:r>
                  <a:endParaRPr lang="en-US" altLang="zh-CN" sz="1400" dirty="0" smtClean="0">
                    <a:solidFill>
                      <a:schemeClr val="accent3"/>
                    </a:solidFill>
                    <a:latin typeface="+mn-ea"/>
                    <a:ea typeface="+mn-ea"/>
                  </a:endParaRPr>
                </a:p>
                <a:p>
                  <a:pPr algn="ctr">
                    <a:defRPr/>
                  </a:pPr>
                  <a:r>
                    <a:rPr lang="zh-CN" altLang="en-US" sz="1400" dirty="0" smtClean="0">
                      <a:solidFill>
                        <a:schemeClr val="accent3"/>
                      </a:solidFill>
                      <a:latin typeface="+mn-ea"/>
                      <a:ea typeface="+mn-ea"/>
                    </a:rPr>
                    <a:t>管理员</a:t>
                  </a:r>
                </a:p>
              </p:txBody>
            </p:sp>
          </p:grpSp>
          <p:cxnSp>
            <p:nvCxnSpPr>
              <p:cNvPr id="87" name="直接箭头连接符 86"/>
              <p:cNvCxnSpPr/>
              <p:nvPr/>
            </p:nvCxnSpPr>
            <p:spPr>
              <a:xfrm flipV="1">
                <a:off x="1782284" y="5783857"/>
                <a:ext cx="489008" cy="3175"/>
              </a:xfrm>
              <a:prstGeom prst="straightConnector1">
                <a:avLst/>
              </a:prstGeom>
              <a:ln w="76200">
                <a:solidFill>
                  <a:srgbClr val="1D6295"/>
                </a:solidFill>
                <a:tailEnd type="triangle"/>
              </a:ln>
            </p:spPr>
            <p:style>
              <a:lnRef idx="1">
                <a:schemeClr val="accent1"/>
              </a:lnRef>
              <a:fillRef idx="0">
                <a:schemeClr val="accent1"/>
              </a:fillRef>
              <a:effectRef idx="0">
                <a:schemeClr val="accent1"/>
              </a:effectRef>
              <a:fontRef idx="minor">
                <a:schemeClr val="tx1"/>
              </a:fontRef>
            </p:style>
          </p:cxnSp>
          <p:grpSp>
            <p:nvGrpSpPr>
              <p:cNvPr id="18471" name="组合 105"/>
              <p:cNvGrpSpPr>
                <a:grpSpLocks/>
              </p:cNvGrpSpPr>
              <p:nvPr/>
            </p:nvGrpSpPr>
            <p:grpSpPr bwMode="auto">
              <a:xfrm>
                <a:off x="2264941" y="5010822"/>
                <a:ext cx="3567532" cy="1546068"/>
                <a:chOff x="2508060" y="4984384"/>
                <a:chExt cx="3567532" cy="1546068"/>
              </a:xfrm>
            </p:grpSpPr>
            <p:sp>
              <p:nvSpPr>
                <p:cNvPr id="108" name="圆角矩形 107"/>
                <p:cNvSpPr/>
                <p:nvPr/>
              </p:nvSpPr>
              <p:spPr>
                <a:xfrm>
                  <a:off x="2508060" y="4984384"/>
                  <a:ext cx="3567532" cy="1546068"/>
                </a:xfrm>
                <a:prstGeom prst="roundRect">
                  <a:avLst>
                    <a:gd name="adj" fmla="val 5083"/>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54">
                    <a:defRPr/>
                  </a:pPr>
                  <a:endParaRPr lang="zh-CN" altLang="en-US">
                    <a:solidFill>
                      <a:srgbClr val="2683C6">
                        <a:lumMod val="75000"/>
                      </a:srgbClr>
                    </a:solidFill>
                    <a:latin typeface="+mn-ea"/>
                  </a:endParaRPr>
                </a:p>
              </p:txBody>
            </p:sp>
            <p:grpSp>
              <p:nvGrpSpPr>
                <p:cNvPr id="18491" name="组合 56"/>
                <p:cNvGrpSpPr>
                  <a:grpSpLocks/>
                </p:cNvGrpSpPr>
                <p:nvPr/>
              </p:nvGrpSpPr>
              <p:grpSpPr bwMode="auto">
                <a:xfrm>
                  <a:off x="2763677" y="5397093"/>
                  <a:ext cx="744857" cy="1111136"/>
                  <a:chOff x="3062431" y="5397093"/>
                  <a:chExt cx="744857" cy="1111136"/>
                </a:xfrm>
              </p:grpSpPr>
              <p:pic>
                <p:nvPicPr>
                  <p:cNvPr id="18504" name="图片 61"/>
                  <p:cNvPicPr>
                    <a:picLocks noChangeAspect="1"/>
                  </p:cNvPicPr>
                  <p:nvPr/>
                </p:nvPicPr>
                <p:blipFill>
                  <a:blip r:embed="rId5" cstate="print">
                    <a:extLst>
                      <a:ext uri="{28A0092B-C50C-407E-A947-70E740481C1C}">
                        <a14:useLocalDpi xmlns:a14="http://schemas.microsoft.com/office/drawing/2010/main" val="0"/>
                      </a:ext>
                    </a:extLst>
                  </a:blip>
                  <a:srcRect l="23599" r="18967" b="17850"/>
                  <a:stretch>
                    <a:fillRect/>
                  </a:stretch>
                </p:blipFill>
                <p:spPr bwMode="auto">
                  <a:xfrm>
                    <a:off x="3098644" y="5397093"/>
                    <a:ext cx="708644" cy="55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83" name="文本框 54"/>
                  <p:cNvSpPr txBox="1">
                    <a:spLocks noChangeArrowheads="1"/>
                  </p:cNvSpPr>
                  <p:nvPr/>
                </p:nvSpPr>
                <p:spPr bwMode="auto">
                  <a:xfrm>
                    <a:off x="3062431" y="6078061"/>
                    <a:ext cx="693820" cy="43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台式</a:t>
                    </a:r>
                    <a:endParaRPr lang="en-US" altLang="zh-CN" sz="1100" b="1" smtClean="0">
                      <a:solidFill>
                        <a:srgbClr val="000000"/>
                      </a:solidFill>
                      <a:latin typeface="+mn-ea"/>
                      <a:ea typeface="+mn-ea"/>
                    </a:endParaRPr>
                  </a:p>
                  <a:p>
                    <a:pPr algn="ctr">
                      <a:defRPr/>
                    </a:pPr>
                    <a:r>
                      <a:rPr lang="zh-CN" altLang="en-US" sz="1100" b="1" smtClean="0">
                        <a:solidFill>
                          <a:srgbClr val="000000"/>
                        </a:solidFill>
                        <a:latin typeface="+mn-ea"/>
                        <a:ea typeface="+mn-ea"/>
                      </a:rPr>
                      <a:t>发卡机</a:t>
                    </a:r>
                  </a:p>
                </p:txBody>
              </p:sp>
            </p:grpSp>
            <p:grpSp>
              <p:nvGrpSpPr>
                <p:cNvPr id="18492" name="组合 62"/>
                <p:cNvGrpSpPr>
                  <a:grpSpLocks/>
                </p:cNvGrpSpPr>
                <p:nvPr/>
              </p:nvGrpSpPr>
              <p:grpSpPr bwMode="auto">
                <a:xfrm>
                  <a:off x="3395577" y="5332663"/>
                  <a:ext cx="709696" cy="1170804"/>
                  <a:chOff x="3830136" y="5332663"/>
                  <a:chExt cx="709696" cy="1170804"/>
                </a:xfrm>
              </p:grpSpPr>
              <p:pic>
                <p:nvPicPr>
                  <p:cNvPr id="18502" name="图片 5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9120" y="5332663"/>
                    <a:ext cx="572928" cy="61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81" name="文本框 63"/>
                  <p:cNvSpPr txBox="1">
                    <a:spLocks noChangeArrowheads="1"/>
                  </p:cNvSpPr>
                  <p:nvPr/>
                </p:nvSpPr>
                <p:spPr bwMode="auto">
                  <a:xfrm>
                    <a:off x="3830135" y="6073299"/>
                    <a:ext cx="709697" cy="43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100" b="1" smtClean="0">
                        <a:solidFill>
                          <a:srgbClr val="000000"/>
                        </a:solidFill>
                        <a:latin typeface="+mn-ea"/>
                        <a:ea typeface="+mn-ea"/>
                      </a:rPr>
                      <a:t>智能控制终端</a:t>
                    </a:r>
                  </a:p>
                </p:txBody>
              </p:sp>
            </p:grpSp>
            <p:grpSp>
              <p:nvGrpSpPr>
                <p:cNvPr id="18493" name="组合 66"/>
                <p:cNvGrpSpPr>
                  <a:grpSpLocks/>
                </p:cNvGrpSpPr>
                <p:nvPr/>
              </p:nvGrpSpPr>
              <p:grpSpPr bwMode="auto">
                <a:xfrm>
                  <a:off x="3949179" y="5276854"/>
                  <a:ext cx="713371" cy="1226613"/>
                  <a:chOff x="4501437" y="5276854"/>
                  <a:chExt cx="713371" cy="1226613"/>
                </a:xfrm>
              </p:grpSpPr>
              <p:pic>
                <p:nvPicPr>
                  <p:cNvPr id="18500" name="图片 10"/>
                  <p:cNvPicPr>
                    <a:picLocks noChangeAspect="1" noChangeArrowheads="1"/>
                  </p:cNvPicPr>
                  <p:nvPr/>
                </p:nvPicPr>
                <p:blipFill>
                  <a:blip r:embed="rId7" cstate="print">
                    <a:extLst>
                      <a:ext uri="{28A0092B-C50C-407E-A947-70E740481C1C}">
                        <a14:useLocalDpi xmlns:a14="http://schemas.microsoft.com/office/drawing/2010/main" val="0"/>
                      </a:ext>
                    </a:extLst>
                  </a:blip>
                  <a:srcRect l="12798" t="2" r="13249" b="10098"/>
                  <a:stretch>
                    <a:fillRect/>
                  </a:stretch>
                </p:blipFill>
                <p:spPr bwMode="auto">
                  <a:xfrm>
                    <a:off x="4501437" y="5276854"/>
                    <a:ext cx="698298" cy="6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9" name="文本框 64"/>
                  <p:cNvSpPr txBox="1">
                    <a:spLocks noChangeArrowheads="1"/>
                  </p:cNvSpPr>
                  <p:nvPr/>
                </p:nvSpPr>
                <p:spPr bwMode="auto">
                  <a:xfrm>
                    <a:off x="4506701" y="6071711"/>
                    <a:ext cx="708108" cy="43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dirty="0" smtClean="0">
                        <a:solidFill>
                          <a:srgbClr val="000000"/>
                        </a:solidFill>
                        <a:latin typeface="+mn-ea"/>
                        <a:ea typeface="+mn-ea"/>
                      </a:rPr>
                      <a:t>智能</a:t>
                    </a:r>
                    <a:endParaRPr lang="en-US" altLang="zh-CN" sz="1100" b="1" dirty="0" smtClean="0">
                      <a:solidFill>
                        <a:srgbClr val="000000"/>
                      </a:solidFill>
                      <a:latin typeface="+mn-ea"/>
                      <a:ea typeface="+mn-ea"/>
                    </a:endParaRPr>
                  </a:p>
                  <a:p>
                    <a:pPr algn="ctr">
                      <a:defRPr/>
                    </a:pPr>
                    <a:r>
                      <a:rPr lang="zh-CN" altLang="en-US" sz="1100" b="1" dirty="0" smtClean="0">
                        <a:solidFill>
                          <a:srgbClr val="000000"/>
                        </a:solidFill>
                        <a:latin typeface="+mn-ea"/>
                        <a:ea typeface="+mn-ea"/>
                      </a:rPr>
                      <a:t>发鞋柜</a:t>
                    </a:r>
                  </a:p>
                </p:txBody>
              </p:sp>
            </p:grpSp>
            <p:grpSp>
              <p:nvGrpSpPr>
                <p:cNvPr id="18494" name="组合 69"/>
                <p:cNvGrpSpPr>
                  <a:grpSpLocks/>
                </p:cNvGrpSpPr>
                <p:nvPr/>
              </p:nvGrpSpPr>
              <p:grpSpPr bwMode="auto">
                <a:xfrm>
                  <a:off x="4587930" y="5168490"/>
                  <a:ext cx="728510" cy="1334977"/>
                  <a:chOff x="5366519" y="5168490"/>
                  <a:chExt cx="728510" cy="1334977"/>
                </a:xfrm>
              </p:grpSpPr>
              <p:pic>
                <p:nvPicPr>
                  <p:cNvPr id="18498" name="图片 59"/>
                  <p:cNvPicPr>
                    <a:picLocks noChangeAspect="1"/>
                  </p:cNvPicPr>
                  <p:nvPr/>
                </p:nvPicPr>
                <p:blipFill>
                  <a:blip r:embed="rId8">
                    <a:extLst>
                      <a:ext uri="{28A0092B-C50C-407E-A947-70E740481C1C}">
                        <a14:useLocalDpi xmlns:a14="http://schemas.microsoft.com/office/drawing/2010/main" val="0"/>
                      </a:ext>
                    </a:extLst>
                  </a:blip>
                  <a:srcRect l="14201" t="3151" r="10403"/>
                  <a:stretch>
                    <a:fillRect/>
                  </a:stretch>
                </p:blipFill>
                <p:spPr bwMode="auto">
                  <a:xfrm>
                    <a:off x="5432416" y="5168490"/>
                    <a:ext cx="662613" cy="85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7" name="文本框 65"/>
                  <p:cNvSpPr txBox="1">
                    <a:spLocks noChangeArrowheads="1"/>
                  </p:cNvSpPr>
                  <p:nvPr/>
                </p:nvSpPr>
                <p:spPr bwMode="auto">
                  <a:xfrm>
                    <a:off x="5366519" y="6073298"/>
                    <a:ext cx="708109" cy="43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消毒</a:t>
                    </a:r>
                    <a:endParaRPr lang="en-US" altLang="zh-CN" sz="1100" b="1" smtClean="0">
                      <a:solidFill>
                        <a:srgbClr val="000000"/>
                      </a:solidFill>
                      <a:latin typeface="+mn-ea"/>
                      <a:ea typeface="+mn-ea"/>
                    </a:endParaRPr>
                  </a:p>
                  <a:p>
                    <a:pPr algn="ctr">
                      <a:defRPr/>
                    </a:pPr>
                    <a:r>
                      <a:rPr lang="zh-CN" altLang="en-US" sz="1100" b="1" smtClean="0">
                        <a:solidFill>
                          <a:srgbClr val="000000"/>
                        </a:solidFill>
                        <a:latin typeface="+mn-ea"/>
                        <a:ea typeface="+mn-ea"/>
                      </a:rPr>
                      <a:t>鞋柜</a:t>
                    </a:r>
                  </a:p>
                </p:txBody>
              </p:sp>
            </p:grpSp>
            <p:grpSp>
              <p:nvGrpSpPr>
                <p:cNvPr id="18495" name="组合 104"/>
                <p:cNvGrpSpPr>
                  <a:grpSpLocks/>
                </p:cNvGrpSpPr>
                <p:nvPr/>
              </p:nvGrpSpPr>
              <p:grpSpPr bwMode="auto">
                <a:xfrm>
                  <a:off x="5284924" y="5342663"/>
                  <a:ext cx="706521" cy="1178265"/>
                  <a:chOff x="6063515" y="5342663"/>
                  <a:chExt cx="706521" cy="1178265"/>
                </a:xfrm>
              </p:grpSpPr>
              <p:pic>
                <p:nvPicPr>
                  <p:cNvPr id="18496" name="图片 9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89480" y="5342663"/>
                    <a:ext cx="492975" cy="79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5" name="文本框 98"/>
                  <p:cNvSpPr txBox="1">
                    <a:spLocks noChangeArrowheads="1"/>
                  </p:cNvSpPr>
                  <p:nvPr/>
                </p:nvSpPr>
                <p:spPr bwMode="auto">
                  <a:xfrm>
                    <a:off x="6063515" y="6090760"/>
                    <a:ext cx="706521" cy="43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消毒鞋</a:t>
                    </a:r>
                    <a:endParaRPr lang="en-US" altLang="zh-CN" sz="1100" b="1" smtClean="0">
                      <a:solidFill>
                        <a:srgbClr val="000000"/>
                      </a:solidFill>
                      <a:latin typeface="+mn-ea"/>
                      <a:ea typeface="+mn-ea"/>
                    </a:endParaRPr>
                  </a:p>
                  <a:p>
                    <a:pPr algn="ctr">
                      <a:defRPr/>
                    </a:pPr>
                    <a:r>
                      <a:rPr lang="zh-CN" altLang="en-US" sz="1100" b="1" smtClean="0">
                        <a:solidFill>
                          <a:srgbClr val="000000"/>
                        </a:solidFill>
                        <a:latin typeface="+mn-ea"/>
                        <a:ea typeface="+mn-ea"/>
                      </a:rPr>
                      <a:t>回收桶</a:t>
                    </a:r>
                  </a:p>
                </p:txBody>
              </p:sp>
            </p:grpSp>
          </p:grpSp>
          <p:grpSp>
            <p:nvGrpSpPr>
              <p:cNvPr id="18472" name="组合 106"/>
              <p:cNvGrpSpPr>
                <a:grpSpLocks/>
              </p:cNvGrpSpPr>
              <p:nvPr/>
            </p:nvGrpSpPr>
            <p:grpSpPr bwMode="auto">
              <a:xfrm>
                <a:off x="6159536" y="5004473"/>
                <a:ext cx="3597699" cy="1546068"/>
                <a:chOff x="7247780" y="4942598"/>
                <a:chExt cx="3597699" cy="1546068"/>
              </a:xfrm>
            </p:grpSpPr>
            <p:sp>
              <p:nvSpPr>
                <p:cNvPr id="91" name="圆角矩形 90"/>
                <p:cNvSpPr/>
                <p:nvPr/>
              </p:nvSpPr>
              <p:spPr>
                <a:xfrm>
                  <a:off x="7247780" y="4942598"/>
                  <a:ext cx="3597699" cy="1546068"/>
                </a:xfrm>
                <a:prstGeom prst="roundRect">
                  <a:avLst>
                    <a:gd name="adj" fmla="val 3864"/>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54">
                    <a:defRPr/>
                  </a:pPr>
                  <a:endParaRPr lang="zh-CN" altLang="en-US">
                    <a:solidFill>
                      <a:srgbClr val="2683C6">
                        <a:lumMod val="75000"/>
                      </a:srgbClr>
                    </a:solidFill>
                    <a:latin typeface="+mn-ea"/>
                  </a:endParaRPr>
                </a:p>
              </p:txBody>
            </p:sp>
            <p:grpSp>
              <p:nvGrpSpPr>
                <p:cNvPr id="18475" name="组合 97"/>
                <p:cNvGrpSpPr>
                  <a:grpSpLocks/>
                </p:cNvGrpSpPr>
                <p:nvPr/>
              </p:nvGrpSpPr>
              <p:grpSpPr bwMode="auto">
                <a:xfrm>
                  <a:off x="8965835" y="5135319"/>
                  <a:ext cx="648455" cy="1309726"/>
                  <a:chOff x="9318916" y="5135319"/>
                  <a:chExt cx="648455" cy="1309726"/>
                </a:xfrm>
              </p:grpSpPr>
              <p:sp>
                <p:nvSpPr>
                  <p:cNvPr id="17466" name="文本框 73"/>
                  <p:cNvSpPr txBox="1">
                    <a:spLocks noChangeArrowheads="1"/>
                  </p:cNvSpPr>
                  <p:nvPr/>
                </p:nvSpPr>
                <p:spPr bwMode="auto">
                  <a:xfrm>
                    <a:off x="9352080" y="6014052"/>
                    <a:ext cx="552515" cy="43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消毒鞋柜</a:t>
                    </a:r>
                  </a:p>
                </p:txBody>
              </p:sp>
              <p:pic>
                <p:nvPicPr>
                  <p:cNvPr id="18489" name="图片 81"/>
                  <p:cNvPicPr>
                    <a:picLocks noChangeAspect="1"/>
                  </p:cNvPicPr>
                  <p:nvPr/>
                </p:nvPicPr>
                <p:blipFill>
                  <a:blip r:embed="rId10">
                    <a:extLst>
                      <a:ext uri="{28A0092B-C50C-407E-A947-70E740481C1C}">
                        <a14:useLocalDpi xmlns:a14="http://schemas.microsoft.com/office/drawing/2010/main" val="0"/>
                      </a:ext>
                    </a:extLst>
                  </a:blip>
                  <a:srcRect l="14201" t="3151" r="20523" b="7210"/>
                  <a:stretch>
                    <a:fillRect/>
                  </a:stretch>
                </p:blipFill>
                <p:spPr bwMode="auto">
                  <a:xfrm>
                    <a:off x="9318916" y="5135319"/>
                    <a:ext cx="648455" cy="89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76" name="组合 72"/>
                <p:cNvGrpSpPr>
                  <a:grpSpLocks/>
                </p:cNvGrpSpPr>
                <p:nvPr/>
              </p:nvGrpSpPr>
              <p:grpSpPr bwMode="auto">
                <a:xfrm>
                  <a:off x="7581185" y="5087926"/>
                  <a:ext cx="833105" cy="1324547"/>
                  <a:chOff x="6880062" y="5108137"/>
                  <a:chExt cx="833105" cy="1324547"/>
                </a:xfrm>
              </p:grpSpPr>
              <p:sp>
                <p:nvSpPr>
                  <p:cNvPr id="17464" name="文本框 84"/>
                  <p:cNvSpPr txBox="1">
                    <a:spLocks noChangeArrowheads="1"/>
                  </p:cNvSpPr>
                  <p:nvPr/>
                </p:nvSpPr>
                <p:spPr bwMode="auto">
                  <a:xfrm>
                    <a:off x="6918175" y="6002516"/>
                    <a:ext cx="706521" cy="43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智能</a:t>
                    </a:r>
                    <a:endParaRPr lang="en-US" altLang="zh-CN" sz="1100" b="1" smtClean="0">
                      <a:solidFill>
                        <a:srgbClr val="000000"/>
                      </a:solidFill>
                      <a:latin typeface="+mn-ea"/>
                      <a:ea typeface="+mn-ea"/>
                    </a:endParaRPr>
                  </a:p>
                  <a:p>
                    <a:pPr algn="ctr">
                      <a:defRPr/>
                    </a:pPr>
                    <a:r>
                      <a:rPr lang="zh-CN" altLang="en-US" sz="1100" b="1" smtClean="0">
                        <a:solidFill>
                          <a:srgbClr val="000000"/>
                        </a:solidFill>
                        <a:latin typeface="+mn-ea"/>
                        <a:ea typeface="+mn-ea"/>
                      </a:rPr>
                      <a:t>发衣柜</a:t>
                    </a:r>
                  </a:p>
                </p:txBody>
              </p:sp>
              <p:pic>
                <p:nvPicPr>
                  <p:cNvPr id="18487" name="图片 29"/>
                  <p:cNvPicPr>
                    <a:picLocks noChangeAspect="1"/>
                  </p:cNvPicPr>
                  <p:nvPr/>
                </p:nvPicPr>
                <p:blipFill>
                  <a:blip r:embed="rId11" cstate="print">
                    <a:extLst>
                      <a:ext uri="{28A0092B-C50C-407E-A947-70E740481C1C}">
                        <a14:useLocalDpi xmlns:a14="http://schemas.microsoft.com/office/drawing/2010/main" val="0"/>
                      </a:ext>
                    </a:extLst>
                  </a:blip>
                  <a:srcRect l="9314" r="4716"/>
                  <a:stretch>
                    <a:fillRect/>
                  </a:stretch>
                </p:blipFill>
                <p:spPr bwMode="auto">
                  <a:xfrm>
                    <a:off x="6880062" y="5108137"/>
                    <a:ext cx="833105" cy="96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77" name="组合 71"/>
                <p:cNvGrpSpPr>
                  <a:grpSpLocks/>
                </p:cNvGrpSpPr>
                <p:nvPr/>
              </p:nvGrpSpPr>
              <p:grpSpPr bwMode="auto">
                <a:xfrm>
                  <a:off x="8380621" y="5121274"/>
                  <a:ext cx="706649" cy="1324318"/>
                  <a:chOff x="7847411" y="5149609"/>
                  <a:chExt cx="706649" cy="1324318"/>
                </a:xfrm>
              </p:grpSpPr>
              <p:sp>
                <p:nvSpPr>
                  <p:cNvPr id="17462" name="文本框 82"/>
                  <p:cNvSpPr txBox="1">
                    <a:spLocks noChangeArrowheads="1"/>
                  </p:cNvSpPr>
                  <p:nvPr/>
                </p:nvSpPr>
                <p:spPr bwMode="auto">
                  <a:xfrm>
                    <a:off x="7848179" y="6043975"/>
                    <a:ext cx="706521" cy="43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智能</a:t>
                    </a:r>
                    <a:endParaRPr lang="en-US" altLang="zh-CN" sz="1100" b="1" smtClean="0">
                      <a:solidFill>
                        <a:srgbClr val="000000"/>
                      </a:solidFill>
                      <a:latin typeface="+mn-ea"/>
                      <a:ea typeface="+mn-ea"/>
                    </a:endParaRPr>
                  </a:p>
                  <a:p>
                    <a:pPr algn="ctr">
                      <a:defRPr/>
                    </a:pPr>
                    <a:r>
                      <a:rPr lang="zh-CN" altLang="en-US" sz="1100" b="1" smtClean="0">
                        <a:solidFill>
                          <a:srgbClr val="000000"/>
                        </a:solidFill>
                        <a:latin typeface="+mn-ea"/>
                        <a:ea typeface="+mn-ea"/>
                      </a:rPr>
                      <a:t>存衣柜</a:t>
                    </a:r>
                  </a:p>
                </p:txBody>
              </p:sp>
              <p:pic>
                <p:nvPicPr>
                  <p:cNvPr id="18485" name="图片 90"/>
                  <p:cNvPicPr>
                    <a:picLocks noChangeAspect="1"/>
                  </p:cNvPicPr>
                  <p:nvPr/>
                </p:nvPicPr>
                <p:blipFill>
                  <a:blip r:embed="rId12">
                    <a:extLst>
                      <a:ext uri="{28A0092B-C50C-407E-A947-70E740481C1C}">
                        <a14:useLocalDpi xmlns:a14="http://schemas.microsoft.com/office/drawing/2010/main" val="0"/>
                      </a:ext>
                    </a:extLst>
                  </a:blip>
                  <a:srcRect l="27779" t="7031" r="28236" b="5769"/>
                  <a:stretch>
                    <a:fillRect/>
                  </a:stretch>
                </p:blipFill>
                <p:spPr bwMode="auto">
                  <a:xfrm>
                    <a:off x="7944269" y="5149609"/>
                    <a:ext cx="439613" cy="87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78" name="组合 102"/>
                <p:cNvGrpSpPr>
                  <a:grpSpLocks/>
                </p:cNvGrpSpPr>
                <p:nvPr/>
              </p:nvGrpSpPr>
              <p:grpSpPr bwMode="auto">
                <a:xfrm>
                  <a:off x="9562628" y="5308118"/>
                  <a:ext cx="706521" cy="1124992"/>
                  <a:chOff x="10060567" y="5308118"/>
                  <a:chExt cx="706521" cy="1124992"/>
                </a:xfrm>
              </p:grpSpPr>
              <p:pic>
                <p:nvPicPr>
                  <p:cNvPr id="18482" name="图片 9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00970" y="5308118"/>
                    <a:ext cx="562805" cy="60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1" name="文本框 100"/>
                  <p:cNvSpPr txBox="1">
                    <a:spLocks noChangeArrowheads="1"/>
                  </p:cNvSpPr>
                  <p:nvPr/>
                </p:nvSpPr>
                <p:spPr bwMode="auto">
                  <a:xfrm>
                    <a:off x="10060567" y="6001354"/>
                    <a:ext cx="706521" cy="43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100" b="1" smtClean="0">
                        <a:solidFill>
                          <a:srgbClr val="000000"/>
                        </a:solidFill>
                        <a:latin typeface="+mn-ea"/>
                        <a:ea typeface="+mn-ea"/>
                      </a:rPr>
                      <a:t>智能控制终端</a:t>
                    </a:r>
                  </a:p>
                </p:txBody>
              </p:sp>
            </p:grpSp>
            <p:grpSp>
              <p:nvGrpSpPr>
                <p:cNvPr id="18479" name="组合 103"/>
                <p:cNvGrpSpPr>
                  <a:grpSpLocks/>
                </p:cNvGrpSpPr>
                <p:nvPr/>
              </p:nvGrpSpPr>
              <p:grpSpPr bwMode="auto">
                <a:xfrm>
                  <a:off x="10091328" y="5217285"/>
                  <a:ext cx="706520" cy="1222174"/>
                  <a:chOff x="10697907" y="5217285"/>
                  <a:chExt cx="706520" cy="1222174"/>
                </a:xfrm>
              </p:grpSpPr>
              <p:pic>
                <p:nvPicPr>
                  <p:cNvPr id="18480" name="图片 9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03561" y="5217285"/>
                    <a:ext cx="492975" cy="79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9" name="文本框 101"/>
                  <p:cNvSpPr txBox="1">
                    <a:spLocks noChangeArrowheads="1"/>
                  </p:cNvSpPr>
                  <p:nvPr/>
                </p:nvSpPr>
                <p:spPr bwMode="auto">
                  <a:xfrm>
                    <a:off x="10697907" y="6009290"/>
                    <a:ext cx="706520" cy="43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1100" b="1" smtClean="0">
                        <a:solidFill>
                          <a:srgbClr val="000000"/>
                        </a:solidFill>
                        <a:latin typeface="+mn-ea"/>
                        <a:ea typeface="+mn-ea"/>
                      </a:rPr>
                      <a:t>手术衣回收桶</a:t>
                    </a:r>
                  </a:p>
                </p:txBody>
              </p:sp>
            </p:grpSp>
          </p:grpSp>
          <p:sp>
            <p:nvSpPr>
              <p:cNvPr id="90" name="右箭头 89"/>
              <p:cNvSpPr/>
              <p:nvPr/>
            </p:nvSpPr>
            <p:spPr>
              <a:xfrm>
                <a:off x="5886454" y="5618773"/>
                <a:ext cx="241328" cy="223814"/>
              </a:xfrm>
              <a:prstGeom prst="rightArrow">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a:solidFill>
                    <a:prstClr val="white"/>
                  </a:solidFill>
                  <a:latin typeface="+mn-ea"/>
                </a:endParaRPr>
              </a:p>
            </p:txBody>
          </p:sp>
        </p:grpSp>
        <p:grpSp>
          <p:nvGrpSpPr>
            <p:cNvPr id="18442" name="组合 114"/>
            <p:cNvGrpSpPr>
              <a:grpSpLocks/>
            </p:cNvGrpSpPr>
            <p:nvPr/>
          </p:nvGrpSpPr>
          <p:grpSpPr bwMode="auto">
            <a:xfrm>
              <a:off x="9702800" y="4381500"/>
              <a:ext cx="1847850" cy="2105025"/>
              <a:chOff x="9474584" y="5317131"/>
              <a:chExt cx="2547418" cy="1119798"/>
            </a:xfrm>
          </p:grpSpPr>
          <p:sp>
            <p:nvSpPr>
              <p:cNvPr id="138" name="圆角矩形 137"/>
              <p:cNvSpPr/>
              <p:nvPr/>
            </p:nvSpPr>
            <p:spPr>
              <a:xfrm>
                <a:off x="9474584" y="5317131"/>
                <a:ext cx="2547418" cy="1119798"/>
              </a:xfrm>
              <a:prstGeom prst="roundRect">
                <a:avLst>
                  <a:gd name="adj" fmla="val 7966"/>
                </a:avLst>
              </a:prstGeom>
              <a:noFill/>
              <a:ln w="190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a:solidFill>
                    <a:prstClr val="white"/>
                  </a:solidFill>
                  <a:latin typeface="+mn-ea"/>
                </a:endParaRPr>
              </a:p>
            </p:txBody>
          </p:sp>
          <p:sp>
            <p:nvSpPr>
              <p:cNvPr id="17443" name="文本框 138"/>
              <p:cNvSpPr txBox="1">
                <a:spLocks noChangeArrowheads="1"/>
              </p:cNvSpPr>
              <p:nvPr/>
            </p:nvSpPr>
            <p:spPr bwMode="auto">
              <a:xfrm>
                <a:off x="9474584" y="5621149"/>
                <a:ext cx="2547418" cy="35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b="1" dirty="0" smtClean="0">
                    <a:solidFill>
                      <a:srgbClr val="3FA692"/>
                    </a:solidFill>
                    <a:latin typeface="+mn-ea"/>
                    <a:ea typeface="+mn-ea"/>
                  </a:rPr>
                  <a:t>手 术 区</a:t>
                </a:r>
                <a:endParaRPr lang="en-US" altLang="zh-CN" b="1" dirty="0" smtClean="0">
                  <a:solidFill>
                    <a:srgbClr val="3FA692"/>
                  </a:solidFill>
                  <a:latin typeface="+mn-ea"/>
                  <a:ea typeface="+mn-ea"/>
                </a:endParaRPr>
              </a:p>
              <a:p>
                <a:pPr algn="ctr">
                  <a:defRPr/>
                </a:pPr>
                <a:r>
                  <a:rPr lang="zh-CN" altLang="en-US" b="1" dirty="0" smtClean="0">
                    <a:solidFill>
                      <a:srgbClr val="3FA692"/>
                    </a:solidFill>
                    <a:latin typeface="+mn-ea"/>
                    <a:ea typeface="+mn-ea"/>
                  </a:rPr>
                  <a:t>  </a:t>
                </a:r>
                <a:r>
                  <a:rPr lang="en-US" altLang="zh-CN" b="1" dirty="0" smtClean="0">
                    <a:solidFill>
                      <a:srgbClr val="3FA692"/>
                    </a:solidFill>
                    <a:latin typeface="+mn-ea"/>
                    <a:ea typeface="+mn-ea"/>
                  </a:rPr>
                  <a:t>……</a:t>
                </a:r>
                <a:endParaRPr lang="zh-CN" altLang="en-US" b="1" dirty="0" smtClean="0">
                  <a:solidFill>
                    <a:srgbClr val="3FA692"/>
                  </a:solidFill>
                  <a:latin typeface="+mn-ea"/>
                  <a:ea typeface="+mn-ea"/>
                </a:endParaRPr>
              </a:p>
            </p:txBody>
          </p:sp>
        </p:grpSp>
        <p:sp>
          <p:nvSpPr>
            <p:cNvPr id="17429" name="文本框 31"/>
            <p:cNvSpPr txBox="1">
              <a:spLocks noChangeArrowheads="1"/>
            </p:cNvSpPr>
            <p:nvPr/>
          </p:nvSpPr>
          <p:spPr bwMode="auto">
            <a:xfrm>
              <a:off x="603250" y="1535113"/>
              <a:ext cx="218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b="1" dirty="0" smtClean="0">
                  <a:solidFill>
                    <a:srgbClr val="3FA692"/>
                  </a:solidFill>
                  <a:latin typeface="+mn-ea"/>
                  <a:ea typeface="+mn-ea"/>
                </a:rPr>
                <a:t>安全准入管理系统</a:t>
              </a:r>
            </a:p>
          </p:txBody>
        </p:sp>
        <p:pic>
          <p:nvPicPr>
            <p:cNvPr id="18444" name="图片 58"/>
            <p:cNvPicPr>
              <a:picLocks noChangeAspect="1"/>
            </p:cNvPicPr>
            <p:nvPr/>
          </p:nvPicPr>
          <p:blipFill>
            <a:blip r:embed="rId14">
              <a:extLst>
                <a:ext uri="{28A0092B-C50C-407E-A947-70E740481C1C}">
                  <a14:useLocalDpi xmlns:a14="http://schemas.microsoft.com/office/drawing/2010/main" val="0"/>
                </a:ext>
              </a:extLst>
            </a:blip>
            <a:srcRect l="30933" t="9845" r="29604" b="10742"/>
            <a:stretch>
              <a:fillRect/>
            </a:stretch>
          </p:blipFill>
          <p:spPr bwMode="auto">
            <a:xfrm>
              <a:off x="849313" y="2168525"/>
              <a:ext cx="703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3"/>
            <p:cNvSpPr/>
            <p:nvPr/>
          </p:nvSpPr>
          <p:spPr bwMode="auto">
            <a:xfrm>
              <a:off x="9107488" y="1062038"/>
              <a:ext cx="2571750" cy="2819400"/>
            </a:xfrm>
            <a:prstGeom prst="roundRect">
              <a:avLst>
                <a:gd name="adj" fmla="val 3695"/>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a:solidFill>
                  <a:prstClr val="white"/>
                </a:solidFill>
                <a:latin typeface="+mn-ea"/>
              </a:endParaRPr>
            </a:p>
          </p:txBody>
        </p:sp>
        <p:sp>
          <p:nvSpPr>
            <p:cNvPr id="10" name="圆角矩形 9"/>
            <p:cNvSpPr/>
            <p:nvPr/>
          </p:nvSpPr>
          <p:spPr bwMode="auto">
            <a:xfrm>
              <a:off x="512763" y="4278313"/>
              <a:ext cx="11166475" cy="2289175"/>
            </a:xfrm>
            <a:prstGeom prst="roundRect">
              <a:avLst>
                <a:gd name="adj" fmla="val 4815"/>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a:solidFill>
                  <a:prstClr val="white"/>
                </a:solidFill>
                <a:latin typeface="+mn-ea"/>
              </a:endParaRPr>
            </a:p>
          </p:txBody>
        </p:sp>
        <p:sp>
          <p:nvSpPr>
            <p:cNvPr id="143" name="圆角矩形 142"/>
            <p:cNvSpPr/>
            <p:nvPr/>
          </p:nvSpPr>
          <p:spPr bwMode="auto">
            <a:xfrm>
              <a:off x="579438" y="1122363"/>
              <a:ext cx="2268537" cy="2759075"/>
            </a:xfrm>
            <a:prstGeom prst="roundRect">
              <a:avLst>
                <a:gd name="adj" fmla="val 3707"/>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zh-CN" altLang="en-US">
                <a:solidFill>
                  <a:prstClr val="white"/>
                </a:solidFill>
                <a:latin typeface="+mn-ea"/>
              </a:endParaRPr>
            </a:p>
          </p:txBody>
        </p:sp>
        <p:cxnSp>
          <p:nvCxnSpPr>
            <p:cNvPr id="80" name="直接箭头连接符 79"/>
            <p:cNvCxnSpPr/>
            <p:nvPr/>
          </p:nvCxnSpPr>
          <p:spPr bwMode="auto">
            <a:xfrm>
              <a:off x="5754688" y="1492250"/>
              <a:ext cx="0" cy="40640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3" name="流程图: 磁盘 72"/>
            <p:cNvSpPr/>
            <p:nvPr/>
          </p:nvSpPr>
          <p:spPr bwMode="auto">
            <a:xfrm>
              <a:off x="3800475" y="931863"/>
              <a:ext cx="3732213" cy="560387"/>
            </a:xfrm>
            <a:prstGeom prst="flowChartMagneticDisk">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US" altLang="zh-CN" dirty="0">
                <a:solidFill>
                  <a:srgbClr val="F4A556"/>
                </a:solidFill>
                <a:latin typeface="+mn-ea"/>
              </a:endParaRPr>
            </a:p>
          </p:txBody>
        </p:sp>
        <p:sp>
          <p:nvSpPr>
            <p:cNvPr id="17436" name="矩形 22"/>
            <p:cNvSpPr>
              <a:spLocks noChangeArrowheads="1"/>
            </p:cNvSpPr>
            <p:nvPr/>
          </p:nvSpPr>
          <p:spPr bwMode="auto">
            <a:xfrm>
              <a:off x="4092575" y="1924050"/>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2800" b="1" dirty="0" smtClean="0">
                  <a:solidFill>
                    <a:srgbClr val="3FA692"/>
                  </a:solidFill>
                  <a:latin typeface="+mn-ea"/>
                  <a:ea typeface="+mn-ea"/>
                </a:rPr>
                <a:t>手术室行为管理系统</a:t>
              </a:r>
            </a:p>
          </p:txBody>
        </p:sp>
        <p:sp>
          <p:nvSpPr>
            <p:cNvPr id="17437" name="矩形 23"/>
            <p:cNvSpPr>
              <a:spLocks noChangeArrowheads="1"/>
            </p:cNvSpPr>
            <p:nvPr/>
          </p:nvSpPr>
          <p:spPr bwMode="auto">
            <a:xfrm>
              <a:off x="5322888" y="1114425"/>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b="1" dirty="0" smtClean="0">
                  <a:solidFill>
                    <a:srgbClr val="3FA692"/>
                  </a:solidFill>
                  <a:latin typeface="+mn-ea"/>
                  <a:ea typeface="+mn-ea"/>
                </a:rPr>
                <a:t>数据库</a:t>
              </a:r>
              <a:endParaRPr lang="en-US" altLang="zh-CN" b="1" dirty="0" smtClean="0">
                <a:solidFill>
                  <a:srgbClr val="3FA692"/>
                </a:solidFill>
                <a:latin typeface="+mn-ea"/>
                <a:ea typeface="+mn-ea"/>
              </a:endParaRPr>
            </a:p>
          </p:txBody>
        </p:sp>
        <p:sp>
          <p:nvSpPr>
            <p:cNvPr id="144" name="圆角矩形 143"/>
            <p:cNvSpPr/>
            <p:nvPr/>
          </p:nvSpPr>
          <p:spPr bwMode="auto">
            <a:xfrm>
              <a:off x="3408363" y="2490788"/>
              <a:ext cx="2289175" cy="538162"/>
            </a:xfrm>
            <a:prstGeom prst="roundRect">
              <a:avLst/>
            </a:prstGeom>
            <a:noFill/>
            <a:ln w="31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zh-CN" altLang="en-US" sz="1400" b="1" dirty="0">
                  <a:solidFill>
                    <a:schemeClr val="accent3"/>
                  </a:solidFill>
                  <a:latin typeface="+mn-ea"/>
                </a:rPr>
                <a:t>手术室安全准入</a:t>
              </a:r>
              <a:endParaRPr lang="en-US" altLang="zh-CN" sz="1400" b="1" dirty="0">
                <a:solidFill>
                  <a:schemeClr val="accent3"/>
                </a:solidFill>
                <a:latin typeface="+mn-ea"/>
              </a:endParaRPr>
            </a:p>
            <a:p>
              <a:pPr algn="ctr" defTabSz="914354">
                <a:defRPr/>
              </a:pPr>
              <a:r>
                <a:rPr lang="zh-CN" altLang="en-US" sz="1400" b="1" dirty="0">
                  <a:solidFill>
                    <a:schemeClr val="accent3"/>
                  </a:solidFill>
                  <a:latin typeface="+mn-ea"/>
                </a:rPr>
                <a:t>管理子系统</a:t>
              </a:r>
            </a:p>
          </p:txBody>
        </p:sp>
        <p:sp>
          <p:nvSpPr>
            <p:cNvPr id="145" name="圆角矩形 144"/>
            <p:cNvSpPr/>
            <p:nvPr/>
          </p:nvSpPr>
          <p:spPr bwMode="auto">
            <a:xfrm>
              <a:off x="5767388" y="2493963"/>
              <a:ext cx="2349500" cy="534987"/>
            </a:xfrm>
            <a:prstGeom prst="roundRect">
              <a:avLst/>
            </a:prstGeom>
            <a:noFill/>
            <a:ln w="31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zh-CN" altLang="en-US" sz="1400" b="1" dirty="0">
                  <a:solidFill>
                    <a:schemeClr val="accent3"/>
                  </a:solidFill>
                  <a:latin typeface="+mn-ea"/>
                </a:rPr>
                <a:t>手术室自助更衣</a:t>
              </a:r>
              <a:endParaRPr lang="en-US" altLang="zh-CN" sz="1400" b="1" dirty="0">
                <a:solidFill>
                  <a:schemeClr val="accent3"/>
                </a:solidFill>
                <a:latin typeface="+mn-ea"/>
              </a:endParaRPr>
            </a:p>
            <a:p>
              <a:pPr algn="ctr" defTabSz="914354">
                <a:defRPr/>
              </a:pPr>
              <a:r>
                <a:rPr lang="en-US" altLang="zh-CN" sz="1400" b="1" dirty="0">
                  <a:solidFill>
                    <a:schemeClr val="accent3"/>
                  </a:solidFill>
                  <a:latin typeface="+mn-ea"/>
                </a:rPr>
                <a:t>/</a:t>
              </a:r>
              <a:r>
                <a:rPr lang="zh-CN" altLang="en-US" sz="1400" b="1" dirty="0">
                  <a:solidFill>
                    <a:schemeClr val="accent3"/>
                  </a:solidFill>
                  <a:latin typeface="+mn-ea"/>
                </a:rPr>
                <a:t>换鞋子系统</a:t>
              </a:r>
            </a:p>
          </p:txBody>
        </p:sp>
        <p:sp>
          <p:nvSpPr>
            <p:cNvPr id="146" name="圆角矩形 145"/>
            <p:cNvSpPr/>
            <p:nvPr/>
          </p:nvSpPr>
          <p:spPr bwMode="auto">
            <a:xfrm>
              <a:off x="3408363" y="3105150"/>
              <a:ext cx="2290762" cy="542925"/>
            </a:xfrm>
            <a:prstGeom prst="roundRect">
              <a:avLst/>
            </a:prstGeom>
            <a:noFill/>
            <a:ln w="31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zh-CN" altLang="en-US" sz="1400" b="1">
                  <a:solidFill>
                    <a:schemeClr val="accent3"/>
                  </a:solidFill>
                  <a:latin typeface="+mn-ea"/>
                </a:rPr>
                <a:t>手术室前台</a:t>
              </a:r>
              <a:endParaRPr lang="en-US" altLang="zh-CN" sz="1400" b="1">
                <a:solidFill>
                  <a:schemeClr val="accent3"/>
                </a:solidFill>
                <a:latin typeface="+mn-ea"/>
              </a:endParaRPr>
            </a:p>
            <a:p>
              <a:pPr algn="ctr" defTabSz="914354">
                <a:defRPr/>
              </a:pPr>
              <a:r>
                <a:rPr lang="zh-CN" altLang="en-US" sz="1400" b="1">
                  <a:solidFill>
                    <a:schemeClr val="accent3"/>
                  </a:solidFill>
                  <a:latin typeface="+mn-ea"/>
                </a:rPr>
                <a:t>管理</a:t>
              </a:r>
              <a:r>
                <a:rPr lang="zh-CN" altLang="en-US" sz="1400" b="1" dirty="0">
                  <a:solidFill>
                    <a:schemeClr val="accent3"/>
                  </a:solidFill>
                  <a:latin typeface="+mn-ea"/>
                </a:rPr>
                <a:t>子系统</a:t>
              </a:r>
            </a:p>
          </p:txBody>
        </p:sp>
        <p:sp>
          <p:nvSpPr>
            <p:cNvPr id="148" name="圆角矩形 147"/>
            <p:cNvSpPr/>
            <p:nvPr/>
          </p:nvSpPr>
          <p:spPr bwMode="auto">
            <a:xfrm>
              <a:off x="5768975" y="3105150"/>
              <a:ext cx="2347913" cy="542925"/>
            </a:xfrm>
            <a:prstGeom prst="roundRect">
              <a:avLst/>
            </a:prstGeom>
            <a:noFill/>
            <a:ln w="31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zh-CN" altLang="en-US" sz="1400" b="1">
                  <a:solidFill>
                    <a:schemeClr val="accent3"/>
                  </a:solidFill>
                  <a:latin typeface="+mn-ea"/>
                </a:rPr>
                <a:t>手术室后台</a:t>
              </a:r>
              <a:endParaRPr lang="en-US" altLang="zh-CN" sz="1400" b="1">
                <a:solidFill>
                  <a:schemeClr val="accent3"/>
                </a:solidFill>
                <a:latin typeface="+mn-ea"/>
              </a:endParaRPr>
            </a:p>
            <a:p>
              <a:pPr algn="ctr" defTabSz="914354">
                <a:defRPr/>
              </a:pPr>
              <a:r>
                <a:rPr lang="zh-CN" altLang="en-US" sz="1400" b="1">
                  <a:solidFill>
                    <a:schemeClr val="accent3"/>
                  </a:solidFill>
                  <a:latin typeface="+mn-ea"/>
                </a:rPr>
                <a:t>管理</a:t>
              </a:r>
              <a:r>
                <a:rPr lang="zh-CN" altLang="en-US" sz="1400" b="1" dirty="0">
                  <a:solidFill>
                    <a:schemeClr val="accent3"/>
                  </a:solidFill>
                  <a:latin typeface="+mn-ea"/>
                </a:rPr>
                <a:t>子系统</a:t>
              </a:r>
            </a:p>
          </p:txBody>
        </p:sp>
        <p:sp>
          <p:nvSpPr>
            <p:cNvPr id="17411" name="文本框 126"/>
            <p:cNvSpPr txBox="1">
              <a:spLocks noChangeArrowheads="1"/>
            </p:cNvSpPr>
            <p:nvPr/>
          </p:nvSpPr>
          <p:spPr bwMode="auto">
            <a:xfrm>
              <a:off x="1795463" y="5254625"/>
              <a:ext cx="4619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b="1" dirty="0" smtClean="0">
                  <a:solidFill>
                    <a:schemeClr val="accent3"/>
                  </a:solidFill>
                  <a:latin typeface="+mn-ea"/>
                  <a:ea typeface="+mn-ea"/>
                </a:rPr>
                <a:t>准备室</a:t>
              </a:r>
            </a:p>
          </p:txBody>
        </p:sp>
        <p:sp>
          <p:nvSpPr>
            <p:cNvPr id="17412" name="文本框 127"/>
            <p:cNvSpPr txBox="1">
              <a:spLocks noChangeArrowheads="1"/>
            </p:cNvSpPr>
            <p:nvPr/>
          </p:nvSpPr>
          <p:spPr bwMode="auto">
            <a:xfrm>
              <a:off x="5715000" y="5200650"/>
              <a:ext cx="4619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defTabSz="912813">
                <a:defRPr>
                  <a:solidFill>
                    <a:schemeClr val="tx1"/>
                  </a:solidFill>
                  <a:latin typeface="Arial" panose="020B0604020202020204" pitchFamily="34" charset="0"/>
                  <a:ea typeface="微软雅黑" panose="020B0503020204020204" pitchFamily="34" charset="-122"/>
                </a:defRPr>
              </a:lvl1pPr>
              <a:lvl2pPr marL="742950" indent="-285750" defTabSz="912813">
                <a:defRPr>
                  <a:solidFill>
                    <a:schemeClr val="tx1"/>
                  </a:solidFill>
                  <a:latin typeface="Arial" panose="020B0604020202020204" pitchFamily="34" charset="0"/>
                  <a:ea typeface="微软雅黑" panose="020B0503020204020204" pitchFamily="34" charset="-122"/>
                </a:defRPr>
              </a:lvl2pPr>
              <a:lvl3pPr marL="1143000" indent="-228600" defTabSz="912813">
                <a:defRPr>
                  <a:solidFill>
                    <a:schemeClr val="tx1"/>
                  </a:solidFill>
                  <a:latin typeface="Arial" panose="020B0604020202020204" pitchFamily="34" charset="0"/>
                  <a:ea typeface="微软雅黑" panose="020B0503020204020204" pitchFamily="34" charset="-122"/>
                </a:defRPr>
              </a:lvl3pPr>
              <a:lvl4pPr marL="1600200" indent="-228600" defTabSz="912813">
                <a:defRPr>
                  <a:solidFill>
                    <a:schemeClr val="tx1"/>
                  </a:solidFill>
                  <a:latin typeface="Arial" panose="020B0604020202020204" pitchFamily="34" charset="0"/>
                  <a:ea typeface="微软雅黑" panose="020B0503020204020204" pitchFamily="34" charset="-122"/>
                </a:defRPr>
              </a:lvl4pPr>
              <a:lvl5pPr marL="2057400" indent="-228600" defTabSz="912813">
                <a:defRPr>
                  <a:solidFill>
                    <a:schemeClr val="tx1"/>
                  </a:solidFill>
                  <a:latin typeface="Arial" panose="020B0604020202020204" pitchFamily="34" charset="0"/>
                  <a:ea typeface="微软雅黑" panose="020B0503020204020204" pitchFamily="34"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b="1" dirty="0" smtClean="0">
                  <a:solidFill>
                    <a:schemeClr val="accent3"/>
                  </a:solidFill>
                  <a:latin typeface="+mn-ea"/>
                  <a:ea typeface="+mn-ea"/>
                </a:rPr>
                <a:t>更衣室</a:t>
              </a:r>
            </a:p>
          </p:txBody>
        </p:sp>
        <p:pic>
          <p:nvPicPr>
            <p:cNvPr id="18458" name="图片 7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88450" y="1263650"/>
              <a:ext cx="8350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图片 72"/>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88450" y="1822450"/>
              <a:ext cx="8255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图片 7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188450" y="2470150"/>
              <a:ext cx="825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1" name="图片 74"/>
            <p:cNvPicPr>
              <a:picLocks noChangeAspect="1"/>
            </p:cNvPicPr>
            <p:nvPr/>
          </p:nvPicPr>
          <p:blipFill>
            <a:blip r:embed="rId18">
              <a:extLst>
                <a:ext uri="{28A0092B-C50C-407E-A947-70E740481C1C}">
                  <a14:useLocalDpi xmlns:a14="http://schemas.microsoft.com/office/drawing/2010/main" val="0"/>
                </a:ext>
              </a:extLst>
            </a:blip>
            <a:srcRect l="3943" r="21210"/>
            <a:stretch>
              <a:fillRect/>
            </a:stretch>
          </p:blipFill>
          <p:spPr bwMode="auto">
            <a:xfrm>
              <a:off x="10272713" y="2547938"/>
              <a:ext cx="13223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图片 77"/>
            <p:cNvPicPr>
              <a:picLocks noChangeAspect="1"/>
            </p:cNvPicPr>
            <p:nvPr/>
          </p:nvPicPr>
          <p:blipFill>
            <a:blip r:embed="rId19">
              <a:extLst>
                <a:ext uri="{28A0092B-C50C-407E-A947-70E740481C1C}">
                  <a14:useLocalDpi xmlns:a14="http://schemas.microsoft.com/office/drawing/2010/main" val="0"/>
                </a:ext>
              </a:extLst>
            </a:blip>
            <a:srcRect t="24783" b="31050"/>
            <a:stretch>
              <a:fillRect/>
            </a:stretch>
          </p:blipFill>
          <p:spPr bwMode="auto">
            <a:xfrm>
              <a:off x="10272713" y="1260475"/>
              <a:ext cx="13223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3" name="图片 7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264775" y="1979613"/>
              <a:ext cx="13303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图片 79"/>
            <p:cNvPicPr>
              <a:picLocks noChangeAspect="1"/>
            </p:cNvPicPr>
            <p:nvPr/>
          </p:nvPicPr>
          <p:blipFill>
            <a:blip r:embed="rId21">
              <a:extLst>
                <a:ext uri="{28A0092B-C50C-407E-A947-70E740481C1C}">
                  <a14:useLocalDpi xmlns:a14="http://schemas.microsoft.com/office/drawing/2010/main" val="0"/>
                </a:ext>
              </a:extLst>
            </a:blip>
            <a:srcRect l="2448" r="6706"/>
            <a:stretch>
              <a:fillRect/>
            </a:stretch>
          </p:blipFill>
          <p:spPr bwMode="auto">
            <a:xfrm>
              <a:off x="9191625" y="3208338"/>
              <a:ext cx="24034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lstStyle/>
          <a:p>
            <a:pPr>
              <a:defRPr/>
            </a:pPr>
            <a:r>
              <a:rPr lang="zh-CN" altLang="en-US" dirty="0">
                <a:latin typeface="+mn-ea"/>
                <a:ea typeface="+mn-ea"/>
                <a:cs typeface="+mn-ea"/>
                <a:sym typeface="Arial" panose="020B0604020202020204" pitchFamily="34" charset="0"/>
              </a:rPr>
              <a:t>整体架构</a:t>
            </a:r>
            <a:br>
              <a:rPr lang="zh-CN" altLang="en-US" dirty="0">
                <a:latin typeface="+mn-ea"/>
                <a:ea typeface="+mn-ea"/>
                <a:cs typeface="+mn-ea"/>
                <a:sym typeface="Arial" panose="020B0604020202020204" pitchFamily="34" charset="0"/>
              </a:rPr>
            </a:br>
            <a:endParaRPr lang="zh-CN" altLang="en-US" dirty="0">
              <a:latin typeface="+mn-ea"/>
              <a:ea typeface="+mn-ea"/>
            </a:endParaRPr>
          </a:p>
        </p:txBody>
      </p:sp>
    </p:spTree>
  </p:cSld>
  <p:clrMapOvr>
    <a:masterClrMapping/>
  </p:clrMapOvr>
  <p:transition spd="slow" advTm="1000">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bwMode="auto">
          <a:xfrm>
            <a:off x="7180873" y="2850803"/>
            <a:ext cx="3485207" cy="644473"/>
            <a:chOff x="7125311" y="3386950"/>
            <a:chExt cx="3485499" cy="644384"/>
          </a:xfrm>
          <a:solidFill>
            <a:srgbClr val="3FA692"/>
          </a:solidFill>
        </p:grpSpPr>
        <p:sp>
          <p:nvSpPr>
            <p:cNvPr id="7" name="Shape 533"/>
            <p:cNvSpPr/>
            <p:nvPr/>
          </p:nvSpPr>
          <p:spPr>
            <a:xfrm>
              <a:off x="7465374" y="3386950"/>
              <a:ext cx="3145436"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8" name="Shape 534"/>
            <p:cNvSpPr/>
            <p:nvPr/>
          </p:nvSpPr>
          <p:spPr>
            <a:xfrm>
              <a:off x="7125311" y="3386950"/>
              <a:ext cx="345204"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340"/>
                  </a:lnTo>
                  <a:lnTo>
                    <a:pt x="0" y="13486"/>
                  </a:lnTo>
                  <a:lnTo>
                    <a:pt x="21600" y="21600"/>
                  </a:lnTo>
                  <a:cubicBezTo>
                    <a:pt x="21600" y="21600"/>
                    <a:pt x="21600" y="0"/>
                    <a:pt x="2160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grpSp>
      <p:grpSp>
        <p:nvGrpSpPr>
          <p:cNvPr id="3" name="Group 10"/>
          <p:cNvGrpSpPr/>
          <p:nvPr/>
        </p:nvGrpSpPr>
        <p:grpSpPr bwMode="auto">
          <a:xfrm>
            <a:off x="1601788" y="2850803"/>
            <a:ext cx="3493643" cy="644473"/>
            <a:chOff x="1545760" y="3386950"/>
            <a:chExt cx="3493936" cy="644384"/>
          </a:xfrm>
          <a:solidFill>
            <a:srgbClr val="3FA692"/>
          </a:solidFill>
        </p:grpSpPr>
        <p:sp>
          <p:nvSpPr>
            <p:cNvPr id="10" name="Shape 536"/>
            <p:cNvSpPr/>
            <p:nvPr/>
          </p:nvSpPr>
          <p:spPr>
            <a:xfrm>
              <a:off x="4694491" y="3386950"/>
              <a:ext cx="345205"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340"/>
                  </a:lnTo>
                  <a:lnTo>
                    <a:pt x="21600" y="13486"/>
                  </a:lnTo>
                  <a:lnTo>
                    <a:pt x="0" y="21600"/>
                  </a:lnTo>
                  <a:cubicBezTo>
                    <a:pt x="0" y="21600"/>
                    <a:pt x="0" y="0"/>
                    <a:pt x="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11" name="Shape 537"/>
            <p:cNvSpPr/>
            <p:nvPr/>
          </p:nvSpPr>
          <p:spPr>
            <a:xfrm>
              <a:off x="1545760" y="3386950"/>
              <a:ext cx="3151081"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grpSp>
      <p:grpSp>
        <p:nvGrpSpPr>
          <p:cNvPr id="4" name="Group 14"/>
          <p:cNvGrpSpPr/>
          <p:nvPr/>
        </p:nvGrpSpPr>
        <p:grpSpPr bwMode="auto">
          <a:xfrm>
            <a:off x="6828246" y="1311275"/>
            <a:ext cx="3839792" cy="860190"/>
            <a:chOff x="6772654" y="2152648"/>
            <a:chExt cx="3840113" cy="860072"/>
          </a:xfrm>
          <a:solidFill>
            <a:srgbClr val="3FA692"/>
          </a:solidFill>
        </p:grpSpPr>
        <p:sp>
          <p:nvSpPr>
            <p:cNvPr id="13" name="Shape 539"/>
            <p:cNvSpPr/>
            <p:nvPr/>
          </p:nvSpPr>
          <p:spPr>
            <a:xfrm>
              <a:off x="7289045" y="2152648"/>
              <a:ext cx="3323722" cy="644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14" name="Shape 540"/>
            <p:cNvSpPr/>
            <p:nvPr/>
          </p:nvSpPr>
          <p:spPr>
            <a:xfrm>
              <a:off x="6772654" y="2152648"/>
              <a:ext cx="516147"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997"/>
                  </a:lnTo>
                  <a:lnTo>
                    <a:pt x="2792" y="21600"/>
                  </a:lnTo>
                  <a:lnTo>
                    <a:pt x="21600" y="16183"/>
                  </a:lnTo>
                  <a:cubicBezTo>
                    <a:pt x="21600" y="16183"/>
                    <a:pt x="21600" y="0"/>
                    <a:pt x="2160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grpSp>
      <p:grpSp>
        <p:nvGrpSpPr>
          <p:cNvPr id="5" name="Group 18"/>
          <p:cNvGrpSpPr/>
          <p:nvPr/>
        </p:nvGrpSpPr>
        <p:grpSpPr bwMode="auto">
          <a:xfrm>
            <a:off x="1601789" y="1311275"/>
            <a:ext cx="3853492" cy="860190"/>
            <a:chOff x="1545760" y="2152648"/>
            <a:chExt cx="3853814" cy="860072"/>
          </a:xfrm>
          <a:solidFill>
            <a:srgbClr val="3FA692"/>
          </a:solidFill>
        </p:grpSpPr>
        <p:sp>
          <p:nvSpPr>
            <p:cNvPr id="16" name="Shape 542"/>
            <p:cNvSpPr/>
            <p:nvPr/>
          </p:nvSpPr>
          <p:spPr>
            <a:xfrm>
              <a:off x="1545760" y="2152648"/>
              <a:ext cx="3344236" cy="644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pFill/>
            <a:ln w="12700" cap="flat">
              <a:solidFill>
                <a:srgbClr val="449BDC"/>
              </a:solid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17" name="Shape 543"/>
            <p:cNvSpPr/>
            <p:nvPr/>
          </p:nvSpPr>
          <p:spPr>
            <a:xfrm>
              <a:off x="4883415" y="2152648"/>
              <a:ext cx="516159" cy="860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9997"/>
                  </a:lnTo>
                  <a:lnTo>
                    <a:pt x="18808" y="21600"/>
                  </a:lnTo>
                  <a:lnTo>
                    <a:pt x="0" y="16183"/>
                  </a:lnTo>
                  <a:cubicBezTo>
                    <a:pt x="0" y="16183"/>
                    <a:pt x="0" y="0"/>
                    <a:pt x="0" y="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grpSp>
      <p:grpSp>
        <p:nvGrpSpPr>
          <p:cNvPr id="6" name="Group 21"/>
          <p:cNvGrpSpPr/>
          <p:nvPr/>
        </p:nvGrpSpPr>
        <p:grpSpPr bwMode="auto">
          <a:xfrm>
            <a:off x="6815652" y="4261897"/>
            <a:ext cx="3869517" cy="860190"/>
            <a:chOff x="6760059" y="4457519"/>
            <a:chExt cx="3869841" cy="860072"/>
          </a:xfrm>
          <a:solidFill>
            <a:srgbClr val="3FA692"/>
          </a:solidFill>
        </p:grpSpPr>
        <p:sp>
          <p:nvSpPr>
            <p:cNvPr id="19" name="Shape 545"/>
            <p:cNvSpPr/>
            <p:nvPr/>
          </p:nvSpPr>
          <p:spPr>
            <a:xfrm>
              <a:off x="7276450" y="4671632"/>
              <a:ext cx="3353450" cy="6443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0" name="Shape 546"/>
            <p:cNvSpPr/>
            <p:nvPr/>
          </p:nvSpPr>
          <p:spPr>
            <a:xfrm>
              <a:off x="6760059" y="4457519"/>
              <a:ext cx="516158"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603"/>
                  </a:lnTo>
                  <a:lnTo>
                    <a:pt x="2791" y="0"/>
                  </a:lnTo>
                  <a:lnTo>
                    <a:pt x="21600" y="5417"/>
                  </a:lnTo>
                  <a:cubicBezTo>
                    <a:pt x="21600" y="5417"/>
                    <a:pt x="21600" y="21600"/>
                    <a:pt x="21600" y="2160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grpSp>
      <p:grpSp>
        <p:nvGrpSpPr>
          <p:cNvPr id="9" name="Group 24"/>
          <p:cNvGrpSpPr/>
          <p:nvPr/>
        </p:nvGrpSpPr>
        <p:grpSpPr bwMode="auto">
          <a:xfrm>
            <a:off x="1620838" y="4261897"/>
            <a:ext cx="3834435" cy="860190"/>
            <a:chOff x="1564812" y="4457519"/>
            <a:chExt cx="3834756" cy="860072"/>
          </a:xfrm>
          <a:solidFill>
            <a:srgbClr val="3FA692"/>
          </a:solidFill>
        </p:grpSpPr>
        <p:sp>
          <p:nvSpPr>
            <p:cNvPr id="22" name="Shape 548"/>
            <p:cNvSpPr/>
            <p:nvPr/>
          </p:nvSpPr>
          <p:spPr>
            <a:xfrm>
              <a:off x="1564812" y="4671632"/>
              <a:ext cx="3336278" cy="6443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3" name="Shape 549"/>
            <p:cNvSpPr/>
            <p:nvPr/>
          </p:nvSpPr>
          <p:spPr>
            <a:xfrm>
              <a:off x="4883415" y="4457519"/>
              <a:ext cx="516153" cy="8600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03"/>
                  </a:lnTo>
                  <a:lnTo>
                    <a:pt x="18808" y="0"/>
                  </a:lnTo>
                  <a:lnTo>
                    <a:pt x="0" y="5417"/>
                  </a:lnTo>
                  <a:cubicBezTo>
                    <a:pt x="0" y="5417"/>
                    <a:pt x="0" y="21600"/>
                    <a:pt x="0" y="21600"/>
                  </a:cubicBezTo>
                  <a:close/>
                </a:path>
              </a:pathLst>
            </a:custGeom>
            <a:grp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grpSp>
      <p:sp>
        <p:nvSpPr>
          <p:cNvPr id="24" name="Shape 558"/>
          <p:cNvSpPr/>
          <p:nvPr/>
        </p:nvSpPr>
        <p:spPr bwMode="auto">
          <a:xfrm>
            <a:off x="1601788" y="1544638"/>
            <a:ext cx="196850" cy="185737"/>
          </a:xfrm>
          <a:prstGeom prst="rect">
            <a:avLst/>
          </a:prstGeom>
          <a:solidFill>
            <a:schemeClr val="bg1">
              <a:lumMod val="95000"/>
            </a:schemeClr>
          </a:solid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5" name="Shape 562"/>
          <p:cNvSpPr/>
          <p:nvPr/>
        </p:nvSpPr>
        <p:spPr bwMode="auto">
          <a:xfrm>
            <a:off x="1601788" y="3084513"/>
            <a:ext cx="196850" cy="187325"/>
          </a:xfrm>
          <a:prstGeom prst="rect">
            <a:avLst/>
          </a:prstGeom>
          <a:solidFill>
            <a:schemeClr val="bg1">
              <a:lumMod val="95000"/>
            </a:schemeClr>
          </a:solid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6" name="Shape 566"/>
          <p:cNvSpPr/>
          <p:nvPr/>
        </p:nvSpPr>
        <p:spPr bwMode="auto">
          <a:xfrm>
            <a:off x="1601788" y="4722813"/>
            <a:ext cx="196850" cy="187325"/>
          </a:xfrm>
          <a:prstGeom prst="rect">
            <a:avLst/>
          </a:prstGeom>
          <a:solidFill>
            <a:schemeClr val="bg1">
              <a:lumMod val="95000"/>
            </a:schemeClr>
          </a:solid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7" name="Shape 568"/>
          <p:cNvSpPr/>
          <p:nvPr/>
        </p:nvSpPr>
        <p:spPr bwMode="auto">
          <a:xfrm>
            <a:off x="10474325" y="1544638"/>
            <a:ext cx="198438" cy="185737"/>
          </a:xfrm>
          <a:prstGeom prst="rect">
            <a:avLst/>
          </a:prstGeom>
          <a:solidFill>
            <a:schemeClr val="bg1"/>
          </a:solid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8" name="Shape 572"/>
          <p:cNvSpPr/>
          <p:nvPr/>
        </p:nvSpPr>
        <p:spPr bwMode="auto">
          <a:xfrm>
            <a:off x="10474325" y="3084513"/>
            <a:ext cx="198438" cy="187325"/>
          </a:xfrm>
          <a:prstGeom prst="rect">
            <a:avLst/>
          </a:prstGeom>
          <a:solidFill>
            <a:schemeClr val="bg1"/>
          </a:solid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9" name="Shape 576"/>
          <p:cNvSpPr/>
          <p:nvPr/>
        </p:nvSpPr>
        <p:spPr bwMode="auto">
          <a:xfrm>
            <a:off x="10491788" y="4722813"/>
            <a:ext cx="198437" cy="187325"/>
          </a:xfrm>
          <a:prstGeom prst="rect">
            <a:avLst/>
          </a:prstGeom>
          <a:solidFill>
            <a:schemeClr val="bg1"/>
          </a:solidFill>
          <a:ln w="12700" cap="flat">
            <a:noFill/>
            <a:miter lim="400000"/>
          </a:ln>
          <a:effectLst/>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20496" name="Text Placeholder 12"/>
          <p:cNvSpPr txBox="1">
            <a:spLocks noChangeArrowheads="1"/>
          </p:cNvSpPr>
          <p:nvPr/>
        </p:nvSpPr>
        <p:spPr bwMode="auto">
          <a:xfrm>
            <a:off x="2000237" y="1444918"/>
            <a:ext cx="2612940" cy="38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buFont typeface="Arial" panose="020B0604020202020204" pitchFamily="34" charset="0"/>
              <a:buNone/>
            </a:pPr>
            <a:r>
              <a:rPr lang="zh-CN" altLang="en-US" sz="2000" b="1">
                <a:solidFill>
                  <a:schemeClr val="bg1"/>
                </a:solidFill>
                <a:latin typeface="微软雅黑" panose="020B0503020204020204" pitchFamily="34" charset="-122"/>
              </a:rPr>
              <a:t>多种身份识别方式</a:t>
            </a:r>
            <a:endParaRPr lang="en-GB" altLang="zh-CN" sz="2000" b="1">
              <a:solidFill>
                <a:schemeClr val="bg1"/>
              </a:solidFill>
              <a:latin typeface="微软雅黑" panose="020B0503020204020204" pitchFamily="34" charset="-122"/>
            </a:endParaRPr>
          </a:p>
        </p:txBody>
      </p:sp>
      <p:sp>
        <p:nvSpPr>
          <p:cNvPr id="20497" name="Text Placeholder 12"/>
          <p:cNvSpPr txBox="1">
            <a:spLocks noChangeArrowheads="1"/>
          </p:cNvSpPr>
          <p:nvPr/>
        </p:nvSpPr>
        <p:spPr bwMode="auto">
          <a:xfrm>
            <a:off x="2055798" y="2967240"/>
            <a:ext cx="2612940" cy="38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buFont typeface="Arial" panose="020B0604020202020204" pitchFamily="34" charset="0"/>
              <a:buNone/>
            </a:pPr>
            <a:r>
              <a:rPr lang="zh-CN" altLang="en-US" sz="2000" b="1">
                <a:solidFill>
                  <a:schemeClr val="bg1"/>
                </a:solidFill>
                <a:latin typeface="微软雅黑" panose="020B0503020204020204" pitchFamily="34" charset="-122"/>
              </a:rPr>
              <a:t>多样化的信息报表展示</a:t>
            </a:r>
            <a:endParaRPr lang="en-GB" altLang="zh-CN" sz="2000" b="1">
              <a:solidFill>
                <a:schemeClr val="bg1"/>
              </a:solidFill>
              <a:latin typeface="微软雅黑" panose="020B0503020204020204" pitchFamily="34" charset="-122"/>
            </a:endParaRPr>
          </a:p>
        </p:txBody>
      </p:sp>
      <p:sp>
        <p:nvSpPr>
          <p:cNvPr id="20498" name="Text Placeholder 12"/>
          <p:cNvSpPr txBox="1">
            <a:spLocks noChangeArrowheads="1"/>
          </p:cNvSpPr>
          <p:nvPr/>
        </p:nvSpPr>
        <p:spPr bwMode="auto">
          <a:xfrm>
            <a:off x="2055798" y="4600679"/>
            <a:ext cx="2612940" cy="38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buFont typeface="Arial" panose="020B0604020202020204" pitchFamily="34" charset="0"/>
              <a:buNone/>
            </a:pPr>
            <a:r>
              <a:rPr lang="zh-CN" altLang="en-US" sz="2000" b="1">
                <a:solidFill>
                  <a:schemeClr val="bg1"/>
                </a:solidFill>
                <a:latin typeface="微软雅黑" panose="020B0503020204020204" pitchFamily="34" charset="-122"/>
              </a:rPr>
              <a:t>定制化管理流程</a:t>
            </a:r>
            <a:endParaRPr lang="en-GB" altLang="zh-CN" sz="2000" b="1">
              <a:solidFill>
                <a:schemeClr val="bg1"/>
              </a:solidFill>
              <a:latin typeface="微软雅黑" panose="020B0503020204020204" pitchFamily="34" charset="-122"/>
            </a:endParaRPr>
          </a:p>
        </p:txBody>
      </p:sp>
      <p:sp>
        <p:nvSpPr>
          <p:cNvPr id="20499" name="Text Placeholder 12"/>
          <p:cNvSpPr txBox="1">
            <a:spLocks noChangeArrowheads="1"/>
          </p:cNvSpPr>
          <p:nvPr/>
        </p:nvSpPr>
        <p:spPr bwMode="auto">
          <a:xfrm>
            <a:off x="7602344" y="1444918"/>
            <a:ext cx="2611353" cy="38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buFont typeface="Arial" panose="020B0604020202020204" pitchFamily="34" charset="0"/>
              <a:buNone/>
            </a:pPr>
            <a:r>
              <a:rPr lang="zh-CN" altLang="en-US" sz="2000" b="1">
                <a:solidFill>
                  <a:schemeClr val="bg1"/>
                </a:solidFill>
                <a:latin typeface="微软雅黑" panose="020B0503020204020204" pitchFamily="34" charset="-122"/>
              </a:rPr>
              <a:t>多样化消息提醒</a:t>
            </a:r>
            <a:endParaRPr lang="en-GB" altLang="zh-CN" sz="2000" b="1">
              <a:solidFill>
                <a:schemeClr val="bg1"/>
              </a:solidFill>
              <a:latin typeface="微软雅黑" panose="020B0503020204020204" pitchFamily="34" charset="-122"/>
            </a:endParaRPr>
          </a:p>
        </p:txBody>
      </p:sp>
      <p:sp>
        <p:nvSpPr>
          <p:cNvPr id="20500" name="Text Placeholder 12"/>
          <p:cNvSpPr txBox="1">
            <a:spLocks noChangeArrowheads="1"/>
          </p:cNvSpPr>
          <p:nvPr/>
        </p:nvSpPr>
        <p:spPr bwMode="auto">
          <a:xfrm>
            <a:off x="7613456" y="2991050"/>
            <a:ext cx="2611354" cy="38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buFont typeface="Arial" panose="020B0604020202020204" pitchFamily="34" charset="0"/>
              <a:buNone/>
            </a:pPr>
            <a:r>
              <a:rPr lang="zh-CN" altLang="en-US" sz="2000" b="1">
                <a:solidFill>
                  <a:schemeClr val="bg1"/>
                </a:solidFill>
                <a:latin typeface="微软雅黑" panose="020B0503020204020204" pitchFamily="34" charset="-122"/>
              </a:rPr>
              <a:t>多维度信息展示</a:t>
            </a:r>
            <a:endParaRPr lang="en-GB" altLang="zh-CN" sz="2000" b="1">
              <a:solidFill>
                <a:schemeClr val="bg1"/>
              </a:solidFill>
              <a:latin typeface="微软雅黑" panose="020B0503020204020204" pitchFamily="34" charset="-122"/>
            </a:endParaRPr>
          </a:p>
        </p:txBody>
      </p:sp>
      <p:sp>
        <p:nvSpPr>
          <p:cNvPr id="20501" name="Text Placeholder 12"/>
          <p:cNvSpPr txBox="1">
            <a:spLocks noChangeArrowheads="1"/>
          </p:cNvSpPr>
          <p:nvPr/>
        </p:nvSpPr>
        <p:spPr bwMode="auto">
          <a:xfrm>
            <a:off x="7597581" y="4605441"/>
            <a:ext cx="2611354" cy="38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buFont typeface="Arial" panose="020B0604020202020204" pitchFamily="34" charset="0"/>
              <a:buNone/>
            </a:pPr>
            <a:r>
              <a:rPr lang="zh-CN" altLang="en-US" sz="2000" b="1">
                <a:solidFill>
                  <a:schemeClr val="bg1"/>
                </a:solidFill>
                <a:latin typeface="微软雅黑" panose="020B0503020204020204" pitchFamily="34" charset="-122"/>
              </a:rPr>
              <a:t>多备用应急方案</a:t>
            </a:r>
            <a:endParaRPr lang="en-GB" altLang="zh-CN" sz="2000" b="1">
              <a:solidFill>
                <a:schemeClr val="bg1"/>
              </a:solidFill>
              <a:latin typeface="微软雅黑" panose="020B0503020204020204" pitchFamily="34" charset="-122"/>
            </a:endParaRPr>
          </a:p>
        </p:txBody>
      </p:sp>
      <p:sp>
        <p:nvSpPr>
          <p:cNvPr id="20502" name="Text Placeholder 12"/>
          <p:cNvSpPr txBox="1">
            <a:spLocks noChangeArrowheads="1"/>
          </p:cNvSpPr>
          <p:nvPr/>
        </p:nvSpPr>
        <p:spPr bwMode="auto">
          <a:xfrm>
            <a:off x="1944677" y="2000510"/>
            <a:ext cx="2925667" cy="53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buFont typeface="Arial" panose="020B0604020202020204" pitchFamily="34" charset="0"/>
              <a:buNone/>
            </a:pPr>
            <a:r>
              <a:rPr lang="en-US" altLang="zh-CN" sz="1600">
                <a:latin typeface="微软雅黑" panose="020B0503020204020204" pitchFamily="34" charset="-122"/>
              </a:rPr>
              <a:t>IC</a:t>
            </a:r>
            <a:r>
              <a:rPr lang="zh-CN" altLang="en-US" sz="1600">
                <a:latin typeface="微软雅黑" panose="020B0503020204020204" pitchFamily="34" charset="-122"/>
              </a:rPr>
              <a:t>卡、指纹、人脸、微信等身份识别方式。</a:t>
            </a:r>
            <a:endParaRPr lang="en-US" altLang="zh-CN" sz="1600">
              <a:latin typeface="微软雅黑" panose="020B0503020204020204" pitchFamily="34" charset="-122"/>
            </a:endParaRPr>
          </a:p>
        </p:txBody>
      </p:sp>
      <p:sp>
        <p:nvSpPr>
          <p:cNvPr id="20503" name="Text Placeholder 12"/>
          <p:cNvSpPr txBox="1">
            <a:spLocks noChangeArrowheads="1"/>
          </p:cNvSpPr>
          <p:nvPr/>
        </p:nvSpPr>
        <p:spPr bwMode="auto">
          <a:xfrm>
            <a:off x="1944677" y="3478384"/>
            <a:ext cx="2925667" cy="86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buFont typeface="Arial" panose="020B0604020202020204" pitchFamily="34" charset="0"/>
              <a:buNone/>
            </a:pPr>
            <a:r>
              <a:rPr lang="zh-CN" altLang="en-US" sz="1600">
                <a:latin typeface="微软雅黑" panose="020B0503020204020204" pitchFamily="34" charset="-122"/>
              </a:rPr>
              <a:t>可根据医院要求制定查询统计分析数据。</a:t>
            </a:r>
            <a:endParaRPr lang="en-US" altLang="zh-CN" sz="1600">
              <a:latin typeface="微软雅黑" panose="020B0503020204020204" pitchFamily="34" charset="-122"/>
            </a:endParaRPr>
          </a:p>
        </p:txBody>
      </p:sp>
      <p:sp>
        <p:nvSpPr>
          <p:cNvPr id="20504" name="Text Placeholder 12"/>
          <p:cNvSpPr txBox="1">
            <a:spLocks noChangeArrowheads="1"/>
          </p:cNvSpPr>
          <p:nvPr/>
        </p:nvSpPr>
        <p:spPr bwMode="auto">
          <a:xfrm>
            <a:off x="1944677" y="5172144"/>
            <a:ext cx="2925667" cy="115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buFont typeface="Arial" panose="020B0604020202020204" pitchFamily="34" charset="0"/>
              <a:buNone/>
            </a:pPr>
            <a:r>
              <a:rPr lang="zh-CN" altLang="en-US" sz="1600">
                <a:latin typeface="微软雅黑" panose="020B0503020204020204" pitchFamily="34" charset="-122"/>
              </a:rPr>
              <a:t>手术室衣物流程管理可定制，系统本身支持精细到按钮级别颗粒度的功能权限控制。系统同时支持数据权限控制。</a:t>
            </a:r>
            <a:endParaRPr lang="en-US" altLang="zh-CN" sz="1600">
              <a:latin typeface="微软雅黑" panose="020B0503020204020204" pitchFamily="34" charset="-122"/>
            </a:endParaRPr>
          </a:p>
        </p:txBody>
      </p:sp>
      <p:sp>
        <p:nvSpPr>
          <p:cNvPr id="20505" name="Text Placeholder 12"/>
          <p:cNvSpPr txBox="1">
            <a:spLocks noChangeArrowheads="1"/>
          </p:cNvSpPr>
          <p:nvPr/>
        </p:nvSpPr>
        <p:spPr bwMode="auto">
          <a:xfrm>
            <a:off x="7548371" y="2000510"/>
            <a:ext cx="2925667" cy="58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buFont typeface="Arial" panose="020B0604020202020204" pitchFamily="34" charset="0"/>
              <a:buNone/>
            </a:pPr>
            <a:r>
              <a:rPr lang="zh-CN" altLang="en-US" sz="1600">
                <a:latin typeface="微软雅黑" panose="020B0503020204020204" pitchFamily="34" charset="-122"/>
              </a:rPr>
              <a:t>支持系统消息、短信消息、微信消息等信息提醒。</a:t>
            </a:r>
            <a:endParaRPr lang="en-US" altLang="zh-CN" sz="1600">
              <a:latin typeface="微软雅黑" panose="020B0503020204020204" pitchFamily="34" charset="-122"/>
            </a:endParaRPr>
          </a:p>
        </p:txBody>
      </p:sp>
      <p:sp>
        <p:nvSpPr>
          <p:cNvPr id="20506" name="Text Placeholder 12"/>
          <p:cNvSpPr txBox="1">
            <a:spLocks noChangeArrowheads="1"/>
          </p:cNvSpPr>
          <p:nvPr/>
        </p:nvSpPr>
        <p:spPr bwMode="auto">
          <a:xfrm>
            <a:off x="7548371" y="3478384"/>
            <a:ext cx="2925667" cy="86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buFont typeface="Arial" panose="020B0604020202020204" pitchFamily="34" charset="0"/>
              <a:buNone/>
            </a:pPr>
            <a:r>
              <a:rPr lang="zh-CN" altLang="en-US" sz="1600">
                <a:latin typeface="微软雅黑" panose="020B0503020204020204" pitchFamily="34" charset="-122"/>
              </a:rPr>
              <a:t>除系统定制报表外，有数据可视化，系统监控，设别监控等多维度监控分析系统</a:t>
            </a:r>
            <a:endParaRPr lang="en-US" altLang="zh-CN" sz="1600">
              <a:latin typeface="微软雅黑" panose="020B0503020204020204" pitchFamily="34" charset="-122"/>
            </a:endParaRPr>
          </a:p>
        </p:txBody>
      </p:sp>
      <p:sp>
        <p:nvSpPr>
          <p:cNvPr id="20507" name="Text Placeholder 12"/>
          <p:cNvSpPr txBox="1">
            <a:spLocks noChangeArrowheads="1"/>
          </p:cNvSpPr>
          <p:nvPr/>
        </p:nvSpPr>
        <p:spPr bwMode="auto">
          <a:xfrm>
            <a:off x="7548371" y="5172144"/>
            <a:ext cx="2925667" cy="115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buFont typeface="Arial" panose="020B0604020202020204" pitchFamily="34" charset="0"/>
              <a:buNone/>
            </a:pPr>
            <a:r>
              <a:rPr lang="zh-CN" altLang="en-US" sz="1600" dirty="0">
                <a:latin typeface="微软雅黑" panose="020B0503020204020204" pitchFamily="34" charset="-122"/>
              </a:rPr>
              <a:t>系统每日应用自动备份，数据自动备份。系统自动检测网络状态异常，自动重连。</a:t>
            </a:r>
            <a:endParaRPr lang="en-US" altLang="zh-CN" sz="1600" dirty="0">
              <a:latin typeface="微软雅黑" panose="020B0503020204020204" pitchFamily="34" charset="-122"/>
            </a:endParaRPr>
          </a:p>
        </p:txBody>
      </p:sp>
      <p:sp>
        <p:nvSpPr>
          <p:cNvPr id="30" name="Shape 551"/>
          <p:cNvSpPr/>
          <p:nvPr/>
        </p:nvSpPr>
        <p:spPr bwMode="auto">
          <a:xfrm>
            <a:off x="4811713" y="1863725"/>
            <a:ext cx="2663825" cy="26638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A692"/>
          </a:solidFill>
          <a:ln w="12700">
            <a:noFill/>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3333">
              <a:latin typeface="微软雅黑" panose="020B0503020204020204" pitchFamily="34" charset="-122"/>
              <a:ea typeface="Aller Light"/>
              <a:cs typeface="Aller Light"/>
              <a:sym typeface="Aller Light"/>
            </a:endParaRPr>
          </a:p>
        </p:txBody>
      </p:sp>
      <p:sp>
        <p:nvSpPr>
          <p:cNvPr id="45" name="椭圆 44"/>
          <p:cNvSpPr/>
          <p:nvPr/>
        </p:nvSpPr>
        <p:spPr bwMode="auto">
          <a:xfrm>
            <a:off x="4989513" y="2052638"/>
            <a:ext cx="2305050" cy="2305050"/>
          </a:xfrm>
          <a:prstGeom prst="ellipse">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500" b="1" dirty="0">
                <a:solidFill>
                  <a:srgbClr val="3FA692"/>
                </a:solidFill>
                <a:latin typeface="微软雅黑" panose="020B0503020204020204" pitchFamily="34" charset="-122"/>
              </a:rPr>
              <a:t>方案特点</a:t>
            </a:r>
          </a:p>
        </p:txBody>
      </p:sp>
      <p:sp>
        <p:nvSpPr>
          <p:cNvPr id="12" name="标题 11"/>
          <p:cNvSpPr>
            <a:spLocks noGrp="1"/>
          </p:cNvSpPr>
          <p:nvPr>
            <p:ph type="title"/>
          </p:nvPr>
        </p:nvSpPr>
        <p:spPr/>
        <p:txBody>
          <a:bodyPr/>
          <a:lstStyle/>
          <a:p>
            <a:pPr>
              <a:defRPr/>
            </a:pPr>
            <a:r>
              <a:rPr lang="zh-CN" altLang="en-US" dirty="0">
                <a:cs typeface="+mn-ea"/>
                <a:sym typeface="Arial" panose="020B0604020202020204" pitchFamily="34" charset="0"/>
              </a:rPr>
              <a:t>方案特点</a:t>
            </a:r>
            <a:br>
              <a:rPr lang="zh-CN" altLang="en-US" dirty="0">
                <a:cs typeface="+mn-ea"/>
                <a:sym typeface="Arial" panose="020B0604020202020204" pitchFamily="34" charset="0"/>
              </a:rPr>
            </a:br>
            <a:endParaRPr lang="zh-CN" altLang="en-US" dirty="0"/>
          </a:p>
        </p:txBody>
      </p:sp>
    </p:spTree>
  </p:cSld>
  <p:clrMapOvr>
    <a:masterClrMapping/>
  </p:clrMapOvr>
  <p:transition spd="slow" advTm="0">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61836"/>
            <a:ext cx="6759633" cy="484188"/>
          </a:xfrm>
          <a:prstGeom prst="rect">
            <a:avLst/>
          </a:prstGeom>
        </p:spPr>
        <p:txBody>
          <a:bodyPr/>
          <a:lstStyle/>
          <a:p>
            <a:r>
              <a:rPr lang="zh-CN" altLang="en-US">
                <a:latin typeface="Arial" panose="020B0604020202020204" pitchFamily="34" charset="0"/>
                <a:ea typeface="微软雅黑" panose="020B0503020204020204" charset="-122"/>
              </a:rPr>
              <a:t>目录</a:t>
            </a:r>
          </a:p>
        </p:txBody>
      </p:sp>
      <p:sp>
        <p:nvSpPr>
          <p:cNvPr id="3" name="对角圆角矩形 2"/>
          <p:cNvSpPr/>
          <p:nvPr/>
        </p:nvSpPr>
        <p:spPr>
          <a:xfrm flipH="1">
            <a:off x="8976485"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对角圆角矩形 15"/>
          <p:cNvSpPr/>
          <p:nvPr/>
        </p:nvSpPr>
        <p:spPr>
          <a:xfrm flipH="1">
            <a:off x="4281930" y="1842770"/>
            <a:ext cx="1895475" cy="2919730"/>
          </a:xfrm>
          <a:prstGeom prst="round2DiagRect">
            <a:avLst/>
          </a:prstGeom>
          <a:solidFill>
            <a:srgbClr val="3FA692"/>
          </a:solidFill>
          <a:ln>
            <a:solidFill>
              <a:schemeClr val="bg1">
                <a:lumMod val="95000"/>
              </a:schemeClr>
            </a:solid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对角圆角矩形 19"/>
          <p:cNvSpPr/>
          <p:nvPr/>
        </p:nvSpPr>
        <p:spPr>
          <a:xfrm flipH="1">
            <a:off x="6628890" y="1842770"/>
            <a:ext cx="1895475" cy="2919730"/>
          </a:xfrm>
          <a:prstGeom prst="round2DiagRect">
            <a:avLst/>
          </a:prstGeom>
          <a:solidFill>
            <a:schemeClr val="bg1"/>
          </a:solidFill>
          <a:ln>
            <a:noFill/>
          </a:ln>
          <a:effectLst>
            <a:outerShdw blurRad="508000" sx="102000" sy="102000" algn="ctr" rotWithShape="0">
              <a:prstClr val="black">
                <a:alpha val="4000"/>
              </a:prstClr>
            </a:outerShdw>
          </a:effectLst>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9082530" y="2283460"/>
            <a:ext cx="1515110" cy="1322070"/>
          </a:xfrm>
          <a:prstGeom prst="rect">
            <a:avLst/>
          </a:prstGeom>
          <a:noFill/>
        </p:spPr>
        <p:txBody>
          <a:bodyPr wrap="square" rtlCol="0">
            <a:spAutoFit/>
          </a:bodyPr>
          <a:lstStyle/>
          <a:p>
            <a:pPr algn="ctr"/>
            <a:r>
              <a:rPr lang="en-US" altLang="zh-CN" sz="8000" noProof="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04</a:t>
            </a:r>
            <a:endParaRPr kumimoji="0" lang="zh-CN" altLang="en-US" sz="8000" b="0" i="0" u="none" strike="noStrike" kern="1200" cap="none" spc="0" normalizeH="0" baseline="0" noProof="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5" name="文本框 4"/>
          <p:cNvSpPr txBox="1"/>
          <p:nvPr/>
        </p:nvSpPr>
        <p:spPr>
          <a:xfrm>
            <a:off x="9200005"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关于我们</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2" name="对角圆角矩形 11"/>
          <p:cNvSpPr/>
          <p:nvPr/>
        </p:nvSpPr>
        <p:spPr>
          <a:xfrm flipH="1">
            <a:off x="1934970" y="1842770"/>
            <a:ext cx="1895475" cy="2919730"/>
          </a:xfrm>
          <a:prstGeom prst="round2Diag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nvSpPr>
        <p:spPr>
          <a:xfrm>
            <a:off x="2041015" y="2283460"/>
            <a:ext cx="1515110" cy="1322070"/>
          </a:xfrm>
          <a:prstGeom prst="rect">
            <a:avLst/>
          </a:prstGeom>
          <a:noFill/>
        </p:spPr>
        <p:txBody>
          <a:bodyPr wrap="square" rtlCol="0">
            <a:spAutoFit/>
          </a:bodyPr>
          <a:lstStyle/>
          <a:p>
            <a:pPr algn="ctr"/>
            <a:r>
              <a:rPr lang="en-US" altLang="zh-CN" sz="8000" dirty="0">
                <a:gradFill>
                  <a:gsLst>
                    <a:gs pos="0">
                      <a:schemeClr val="bg1"/>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rPr>
              <a:t>01</a:t>
            </a:r>
            <a:endParaRPr lang="zh-CN" altLang="en-US" sz="8000" dirty="0">
              <a:gradFill>
                <a:gsLst>
                  <a:gs pos="0">
                    <a:schemeClr val="bg1"/>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endParaRPr>
          </a:p>
        </p:txBody>
      </p:sp>
      <p:sp>
        <p:nvSpPr>
          <p:cNvPr id="14" name="文本框 13"/>
          <p:cNvSpPr txBox="1"/>
          <p:nvPr/>
        </p:nvSpPr>
        <p:spPr>
          <a:xfrm>
            <a:off x="2179445" y="3458210"/>
            <a:ext cx="1420495" cy="460375"/>
          </a:xfrm>
          <a:prstGeom prst="rect">
            <a:avLst/>
          </a:prstGeom>
          <a:noFill/>
        </p:spPr>
        <p:txBody>
          <a:bodyPr wrap="square" rtlCol="0">
            <a:spAutoFit/>
          </a:bodyPr>
          <a:lstStyle/>
          <a:p>
            <a:pPr algn="ctr"/>
            <a:r>
              <a:rPr lang="zh-CN" altLang="en-US" sz="2400" dirty="0">
                <a:solidFill>
                  <a:schemeClr val="tx1">
                    <a:lumMod val="85000"/>
                    <a:lumOff val="15000"/>
                  </a:schemeClr>
                </a:solidFill>
                <a:ea typeface="微软雅黑" panose="020B0503020204020204" charset="-122"/>
                <a:cs typeface="+mn-ea"/>
                <a:sym typeface="Arial" panose="020B0604020202020204" pitchFamily="34" charset="0"/>
              </a:rPr>
              <a:t>方案综述</a:t>
            </a:r>
          </a:p>
        </p:txBody>
      </p:sp>
      <p:sp>
        <p:nvSpPr>
          <p:cNvPr id="17" name="文本框 16"/>
          <p:cNvSpPr txBox="1"/>
          <p:nvPr/>
        </p:nvSpPr>
        <p:spPr>
          <a:xfrm>
            <a:off x="4387975" y="2283460"/>
            <a:ext cx="1515110" cy="1322070"/>
          </a:xfrm>
          <a:prstGeom prst="rect">
            <a:avLst/>
          </a:prstGeom>
          <a:noFill/>
        </p:spPr>
        <p:txBody>
          <a:bodyPr wrap="square" rtlCol="0">
            <a:spAutoFit/>
          </a:bodyPr>
          <a:lstStyle/>
          <a:p>
            <a:pPr algn="ctr"/>
            <a:r>
              <a:rPr lang="en-US" altLang="zh-CN" sz="8000" dirty="0">
                <a:gradFill>
                  <a:gsLst>
                    <a:gs pos="0">
                      <a:schemeClr val="bg1">
                        <a:alpha val="0"/>
                      </a:schemeClr>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rPr>
              <a:t>02</a:t>
            </a:r>
            <a:endParaRPr lang="zh-CN" altLang="en-US" sz="8000" dirty="0">
              <a:gradFill>
                <a:gsLst>
                  <a:gs pos="0">
                    <a:schemeClr val="bg1">
                      <a:alpha val="0"/>
                    </a:schemeClr>
                  </a:gs>
                  <a:gs pos="100000">
                    <a:schemeClr val="bg2"/>
                  </a:gs>
                  <a:gs pos="100000">
                    <a:schemeClr val="accent1">
                      <a:lumMod val="30000"/>
                      <a:lumOff val="70000"/>
                    </a:schemeClr>
                  </a:gs>
                </a:gsLst>
                <a:lin ang="15720000" scaled="0"/>
              </a:gradFill>
              <a:ea typeface="微软雅黑" panose="020B0503020204020204" charset="-122"/>
              <a:cs typeface="+mj-lt"/>
              <a:sym typeface="Arial" panose="020B0604020202020204" pitchFamily="34" charset="0"/>
            </a:endParaRPr>
          </a:p>
        </p:txBody>
      </p:sp>
      <p:sp>
        <p:nvSpPr>
          <p:cNvPr id="18" name="文本框 17"/>
          <p:cNvSpPr txBox="1"/>
          <p:nvPr/>
        </p:nvSpPr>
        <p:spPr>
          <a:xfrm>
            <a:off x="4519420" y="3458210"/>
            <a:ext cx="1420495" cy="460375"/>
          </a:xfrm>
          <a:prstGeom prst="rect">
            <a:avLst/>
          </a:prstGeom>
          <a:noFill/>
        </p:spPr>
        <p:txBody>
          <a:bodyPr wrap="square" rtlCol="0">
            <a:spAutoFit/>
          </a:bodyPr>
          <a:lstStyle/>
          <a:p>
            <a:pPr algn="ctr"/>
            <a:r>
              <a:rPr lang="zh-CN" altLang="en-US" sz="2400" b="1" dirty="0">
                <a:solidFill>
                  <a:schemeClr val="bg1"/>
                </a:solidFill>
                <a:ea typeface="微软雅黑" panose="020B0503020204020204" charset="-122"/>
                <a:cs typeface="+mn-ea"/>
                <a:sym typeface="Arial" panose="020B0604020202020204" pitchFamily="34" charset="0"/>
              </a:rPr>
              <a:t>系统介绍</a:t>
            </a:r>
          </a:p>
        </p:txBody>
      </p:sp>
      <p:sp>
        <p:nvSpPr>
          <p:cNvPr id="21" name="文本框 20"/>
          <p:cNvSpPr txBox="1"/>
          <p:nvPr/>
        </p:nvSpPr>
        <p:spPr>
          <a:xfrm>
            <a:off x="6734935" y="2283460"/>
            <a:ext cx="1515110" cy="1322070"/>
          </a:xfrm>
          <a:prstGeom prst="rect">
            <a:avLst/>
          </a:prstGeom>
          <a:noFill/>
        </p:spPr>
        <p:txBody>
          <a:bodyPr wrap="square" rtlCol="0">
            <a:spAutoFit/>
          </a:bodyPr>
          <a:lstStyle/>
          <a:p>
            <a:pPr algn="ctr"/>
            <a:r>
              <a:rPr lang="en-US" altLang="zh-CN" sz="8000" noProof="0" dirty="0">
                <a:ln>
                  <a:noFill/>
                </a:ln>
                <a:gradFill>
                  <a:gsLst>
                    <a:gs pos="0">
                      <a:schemeClr val="bg1"/>
                    </a:gs>
                    <a:gs pos="100000">
                      <a:schemeClr val="bg2"/>
                    </a:gs>
                    <a:gs pos="100000">
                      <a:schemeClr val="accent1">
                        <a:lumMod val="30000"/>
                        <a:lumOff val="70000"/>
                      </a:schemeClr>
                    </a:gs>
                  </a:gsLst>
                  <a:lin ang="15720000" scaled="0"/>
                </a:gradFill>
                <a:effectLst/>
                <a:uLnTx/>
                <a:uFillTx/>
                <a:latin typeface="Arial" panose="020B0604020202020204" pitchFamily="34" charset="0"/>
                <a:ea typeface="微软雅黑" panose="020B0503020204020204" charset="-122"/>
                <a:cs typeface="+mj-lt"/>
                <a:sym typeface="Arial" panose="020B0604020202020204" pitchFamily="34" charset="0"/>
              </a:rPr>
              <a:t>03</a:t>
            </a:r>
            <a:endParaRPr kumimoji="0" lang="zh-CN" altLang="en-US" sz="8000" b="0" i="0" u="none" strike="noStrike" kern="1200" cap="none" spc="0" normalizeH="0" baseline="0" noProof="0" dirty="0">
              <a:ln>
                <a:noFill/>
              </a:ln>
              <a:gradFill>
                <a:gsLst>
                  <a:gs pos="0">
                    <a:schemeClr val="accent1">
                      <a:lumMod val="5000"/>
                      <a:lumOff val="95000"/>
                    </a:schemeClr>
                  </a:gs>
                  <a:gs pos="100000">
                    <a:schemeClr val="bg2"/>
                  </a:gs>
                  <a:gs pos="100000">
                    <a:schemeClr val="accent1">
                      <a:lumMod val="30000"/>
                      <a:lumOff val="70000"/>
                    </a:schemeClr>
                  </a:gs>
                </a:gsLst>
                <a:lin ang="10740000" scaled="0"/>
              </a:gra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2" name="文本框 21"/>
          <p:cNvSpPr txBox="1"/>
          <p:nvPr/>
        </p:nvSpPr>
        <p:spPr>
          <a:xfrm>
            <a:off x="6866380" y="3458210"/>
            <a:ext cx="1420495" cy="460375"/>
          </a:xfrm>
          <a:prstGeom prst="rect">
            <a:avLst/>
          </a:prstGeom>
          <a:solidFill>
            <a:schemeClr val="bg1">
              <a:alpha val="90000"/>
            </a:schemeClr>
          </a:solidFill>
        </p:spPr>
        <p:txBody>
          <a:bodyPr wrap="square" rtlCol="0">
            <a:spAutoFit/>
          </a:bodyPr>
          <a:lstStyle/>
          <a:p>
            <a:pPr algn="ctr"/>
            <a:r>
              <a:rPr lang="zh-CN" altLang="en-US" sz="2400" noProof="0" dirty="0" smtClean="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rPr>
              <a:t>效果展示</a:t>
            </a:r>
            <a:endParaRPr lang="zh-CN" altLang="en-US" sz="2400" noProof="0" dirty="0">
              <a:ln>
                <a:noFill/>
              </a:ln>
              <a:solidFill>
                <a:schemeClr val="tx1">
                  <a:lumMod val="85000"/>
                  <a:lumOff val="15000"/>
                </a:schemeClr>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Tree>
    <p:extLst>
      <p:ext uri="{BB962C8B-B14F-4D97-AF65-F5344CB8AC3E}">
        <p14:creationId xmlns:p14="http://schemas.microsoft.com/office/powerpoint/2010/main" val="127903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a:grpSpLocks/>
          </p:cNvGrpSpPr>
          <p:nvPr/>
        </p:nvGrpSpPr>
        <p:grpSpPr bwMode="auto">
          <a:xfrm>
            <a:off x="1058863" y="1358900"/>
            <a:ext cx="10971212" cy="4997450"/>
            <a:chOff x="1058864" y="1358900"/>
            <a:chExt cx="10971211" cy="4997450"/>
          </a:xfrm>
        </p:grpSpPr>
        <p:sp>
          <p:nvSpPr>
            <p:cNvPr id="40" name="矩形 39"/>
            <p:cNvSpPr/>
            <p:nvPr/>
          </p:nvSpPr>
          <p:spPr>
            <a:xfrm>
              <a:off x="1058864" y="1358900"/>
              <a:ext cx="4927600" cy="49974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CN" altLang="en-US" sz="1400" b="1" dirty="0">
                  <a:solidFill>
                    <a:srgbClr val="3FA692"/>
                  </a:solidFill>
                </a:rPr>
                <a:t>手术准备室</a:t>
              </a:r>
            </a:p>
          </p:txBody>
        </p:sp>
        <p:sp>
          <p:nvSpPr>
            <p:cNvPr id="124" name="矩形 123"/>
            <p:cNvSpPr/>
            <p:nvPr/>
          </p:nvSpPr>
          <p:spPr>
            <a:xfrm>
              <a:off x="10834688" y="1358900"/>
              <a:ext cx="1195387" cy="49974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CN" altLang="en-US" sz="1400" b="1" dirty="0">
                  <a:solidFill>
                    <a:srgbClr val="3FA692"/>
                  </a:solidFill>
                </a:rPr>
                <a:t>手术室</a:t>
              </a:r>
            </a:p>
          </p:txBody>
        </p:sp>
        <p:sp>
          <p:nvSpPr>
            <p:cNvPr id="125" name="矩形 124"/>
            <p:cNvSpPr/>
            <p:nvPr/>
          </p:nvSpPr>
          <p:spPr>
            <a:xfrm>
              <a:off x="5986464" y="1358900"/>
              <a:ext cx="4848225" cy="4997450"/>
            </a:xfrm>
            <a:prstGeom prst="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CN" altLang="en-US" sz="1400" b="1" dirty="0">
                  <a:solidFill>
                    <a:srgbClr val="3FA692"/>
                  </a:solidFill>
                </a:rPr>
                <a:t>手术更衣室</a:t>
              </a:r>
            </a:p>
          </p:txBody>
        </p:sp>
      </p:grpSp>
      <p:sp>
        <p:nvSpPr>
          <p:cNvPr id="2" name="标题 1"/>
          <p:cNvSpPr>
            <a:spLocks noGrp="1"/>
          </p:cNvSpPr>
          <p:nvPr>
            <p:ph type="title"/>
          </p:nvPr>
        </p:nvSpPr>
        <p:spPr/>
        <p:txBody>
          <a:bodyPr/>
          <a:lstStyle/>
          <a:p>
            <a:pPr>
              <a:defRPr/>
            </a:pPr>
            <a:r>
              <a:rPr lang="zh-CN" altLang="en-US" dirty="0" smtClean="0"/>
              <a:t>智能手术行为管理系统应用流程</a:t>
            </a:r>
            <a:endParaRPr lang="zh-CN" altLang="en-US" dirty="0"/>
          </a:p>
        </p:txBody>
      </p:sp>
      <p:grpSp>
        <p:nvGrpSpPr>
          <p:cNvPr id="17" name="组合 16"/>
          <p:cNvGrpSpPr>
            <a:grpSpLocks/>
          </p:cNvGrpSpPr>
          <p:nvPr/>
        </p:nvGrpSpPr>
        <p:grpSpPr bwMode="auto">
          <a:xfrm>
            <a:off x="1171575" y="2667000"/>
            <a:ext cx="8939213" cy="2536825"/>
            <a:chOff x="1171575" y="2667000"/>
            <a:chExt cx="8939213" cy="2536825"/>
          </a:xfrm>
        </p:grpSpPr>
        <p:pic>
          <p:nvPicPr>
            <p:cNvPr id="23605" name="图片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3281363"/>
              <a:ext cx="6699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6" name="图片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713" y="2667000"/>
              <a:ext cx="1041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7" name="图片 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7963" y="3910013"/>
              <a:ext cx="6445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8"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l="14201" t="3151" r="10403"/>
            <a:stretch>
              <a:fillRect/>
            </a:stretch>
          </p:blipFill>
          <p:spPr bwMode="auto">
            <a:xfrm>
              <a:off x="6324600" y="3222625"/>
              <a:ext cx="9318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9" name="图片 8"/>
            <p:cNvPicPr>
              <a:picLocks noChangeAspect="1" noChangeArrowheads="1"/>
            </p:cNvPicPr>
            <p:nvPr/>
          </p:nvPicPr>
          <p:blipFill>
            <a:blip r:embed="rId7" cstate="print">
              <a:extLst>
                <a:ext uri="{28A0092B-C50C-407E-A947-70E740481C1C}">
                  <a14:useLocalDpi xmlns:a14="http://schemas.microsoft.com/office/drawing/2010/main" val="0"/>
                </a:ext>
              </a:extLst>
            </a:blip>
            <a:srcRect l="27780" t="7030" r="27007" b="6403"/>
            <a:stretch>
              <a:fillRect/>
            </a:stretch>
          </p:blipFill>
          <p:spPr bwMode="auto">
            <a:xfrm>
              <a:off x="9231313" y="3116263"/>
              <a:ext cx="6524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0" name="图片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0339" y="3328958"/>
              <a:ext cx="855485" cy="92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1" name="图片 42"/>
            <p:cNvPicPr>
              <a:picLocks noChangeAspect="1"/>
            </p:cNvPicPr>
            <p:nvPr/>
          </p:nvPicPr>
          <p:blipFill>
            <a:blip r:embed="rId9" cstate="print">
              <a:extLst>
                <a:ext uri="{28A0092B-C50C-407E-A947-70E740481C1C}">
                  <a14:useLocalDpi xmlns:a14="http://schemas.microsoft.com/office/drawing/2010/main" val="0"/>
                </a:ext>
              </a:extLst>
            </a:blip>
            <a:srcRect l="23615" t="9441" r="21072" b="12959"/>
            <a:stretch>
              <a:fillRect/>
            </a:stretch>
          </p:blipFill>
          <p:spPr bwMode="auto">
            <a:xfrm>
              <a:off x="2394645" y="3405188"/>
              <a:ext cx="1069162"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2" name="图片 10"/>
            <p:cNvPicPr>
              <a:picLocks noChangeAspect="1" noChangeArrowheads="1"/>
            </p:cNvPicPr>
            <p:nvPr/>
          </p:nvPicPr>
          <p:blipFill>
            <a:blip r:embed="rId10">
              <a:extLst>
                <a:ext uri="{28A0092B-C50C-407E-A947-70E740481C1C}">
                  <a14:useLocalDpi xmlns:a14="http://schemas.microsoft.com/office/drawing/2010/main" val="0"/>
                </a:ext>
              </a:extLst>
            </a:blip>
            <a:srcRect l="14207" t="2" r="14207" b="14012"/>
            <a:stretch>
              <a:fillRect/>
            </a:stretch>
          </p:blipFill>
          <p:spPr bwMode="auto">
            <a:xfrm>
              <a:off x="3648134" y="3332269"/>
              <a:ext cx="936566" cy="90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1171575" y="4391025"/>
              <a:ext cx="1000125" cy="27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智能门禁终端</a:t>
              </a:r>
            </a:p>
          </p:txBody>
        </p:sp>
        <p:sp>
          <p:nvSpPr>
            <p:cNvPr id="79" name="矩形 78"/>
            <p:cNvSpPr/>
            <p:nvPr/>
          </p:nvSpPr>
          <p:spPr>
            <a:xfrm>
              <a:off x="2455863" y="4391025"/>
              <a:ext cx="1000125" cy="27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台式发卡机</a:t>
              </a:r>
            </a:p>
          </p:txBody>
        </p:sp>
        <p:sp>
          <p:nvSpPr>
            <p:cNvPr id="80" name="矩形 79"/>
            <p:cNvSpPr/>
            <p:nvPr/>
          </p:nvSpPr>
          <p:spPr>
            <a:xfrm>
              <a:off x="3638550" y="4391025"/>
              <a:ext cx="1000125" cy="27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智能发鞋柜</a:t>
              </a:r>
            </a:p>
          </p:txBody>
        </p:sp>
        <p:sp>
          <p:nvSpPr>
            <p:cNvPr id="84" name="矩形 83"/>
            <p:cNvSpPr/>
            <p:nvPr/>
          </p:nvSpPr>
          <p:spPr>
            <a:xfrm>
              <a:off x="4892675" y="4391025"/>
              <a:ext cx="998538" cy="27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智能回收桶</a:t>
              </a:r>
            </a:p>
          </p:txBody>
        </p:sp>
        <p:sp>
          <p:nvSpPr>
            <p:cNvPr id="85" name="矩形 84"/>
            <p:cNvSpPr/>
            <p:nvPr/>
          </p:nvSpPr>
          <p:spPr>
            <a:xfrm>
              <a:off x="6240463" y="4391025"/>
              <a:ext cx="1000125" cy="27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智能鞋柜</a:t>
              </a:r>
            </a:p>
          </p:txBody>
        </p:sp>
        <p:sp>
          <p:nvSpPr>
            <p:cNvPr id="86" name="矩形 85"/>
            <p:cNvSpPr/>
            <p:nvPr/>
          </p:nvSpPr>
          <p:spPr>
            <a:xfrm>
              <a:off x="7640638" y="3592513"/>
              <a:ext cx="998537" cy="2778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智能发衣柜</a:t>
              </a:r>
            </a:p>
          </p:txBody>
        </p:sp>
        <p:sp>
          <p:nvSpPr>
            <p:cNvPr id="87" name="矩形 86"/>
            <p:cNvSpPr/>
            <p:nvPr/>
          </p:nvSpPr>
          <p:spPr>
            <a:xfrm>
              <a:off x="7645400" y="4926013"/>
              <a:ext cx="1000125" cy="2778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智能回收桶</a:t>
              </a:r>
            </a:p>
          </p:txBody>
        </p:sp>
        <p:sp>
          <p:nvSpPr>
            <p:cNvPr id="88" name="矩形 87"/>
            <p:cNvSpPr/>
            <p:nvPr/>
          </p:nvSpPr>
          <p:spPr>
            <a:xfrm>
              <a:off x="9110663" y="4391025"/>
              <a:ext cx="1000125" cy="27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rPr>
                <a:t>智能存衣柜</a:t>
              </a:r>
            </a:p>
          </p:txBody>
        </p:sp>
      </p:grpSp>
      <p:grpSp>
        <p:nvGrpSpPr>
          <p:cNvPr id="15" name="组合 14"/>
          <p:cNvGrpSpPr>
            <a:grpSpLocks/>
          </p:cNvGrpSpPr>
          <p:nvPr/>
        </p:nvGrpSpPr>
        <p:grpSpPr bwMode="auto">
          <a:xfrm>
            <a:off x="1003300" y="1698625"/>
            <a:ext cx="9220200" cy="684213"/>
            <a:chOff x="1003300" y="1698625"/>
            <a:chExt cx="9220200" cy="684213"/>
          </a:xfrm>
        </p:grpSpPr>
        <p:sp>
          <p:nvSpPr>
            <p:cNvPr id="19" name="圆角矩形 18"/>
            <p:cNvSpPr/>
            <p:nvPr/>
          </p:nvSpPr>
          <p:spPr>
            <a:xfrm>
              <a:off x="1003300" y="1698625"/>
              <a:ext cx="1268413" cy="6842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门禁识别身份信息自动开门</a:t>
              </a:r>
            </a:p>
          </p:txBody>
        </p:sp>
        <p:sp>
          <p:nvSpPr>
            <p:cNvPr id="89" name="圆角矩形 88"/>
            <p:cNvSpPr/>
            <p:nvPr/>
          </p:nvSpPr>
          <p:spPr>
            <a:xfrm>
              <a:off x="2374900" y="1698625"/>
              <a:ext cx="1268413" cy="6842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刷身份证获取临时卡</a:t>
              </a:r>
            </a:p>
          </p:txBody>
        </p:sp>
        <p:sp>
          <p:nvSpPr>
            <p:cNvPr id="90" name="圆角矩形 89"/>
            <p:cNvSpPr/>
            <p:nvPr/>
          </p:nvSpPr>
          <p:spPr>
            <a:xfrm>
              <a:off x="3602038" y="1698625"/>
              <a:ext cx="1268412" cy="6842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识别身份后发放对应尺码手术鞋</a:t>
              </a:r>
            </a:p>
          </p:txBody>
        </p:sp>
        <p:sp>
          <p:nvSpPr>
            <p:cNvPr id="91" name="圆角矩形 90"/>
            <p:cNvSpPr/>
            <p:nvPr/>
          </p:nvSpPr>
          <p:spPr>
            <a:xfrm>
              <a:off x="6042025" y="1698625"/>
              <a:ext cx="1268413" cy="6842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识别身份后，自动分配鞋柜</a:t>
              </a:r>
            </a:p>
          </p:txBody>
        </p:sp>
        <p:sp>
          <p:nvSpPr>
            <p:cNvPr id="92" name="圆角矩形 91"/>
            <p:cNvSpPr/>
            <p:nvPr/>
          </p:nvSpPr>
          <p:spPr>
            <a:xfrm>
              <a:off x="7493000" y="1698625"/>
              <a:ext cx="1268413" cy="6842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识别身份信息后，自动发放对应尺码手术衣</a:t>
              </a:r>
            </a:p>
          </p:txBody>
        </p:sp>
        <p:sp>
          <p:nvSpPr>
            <p:cNvPr id="93" name="圆角矩形 92"/>
            <p:cNvSpPr/>
            <p:nvPr/>
          </p:nvSpPr>
          <p:spPr>
            <a:xfrm>
              <a:off x="8955088" y="1698625"/>
              <a:ext cx="1268412" cy="6842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识别身份后，自动分配存衣柜，更换手术衣</a:t>
              </a:r>
            </a:p>
          </p:txBody>
        </p:sp>
      </p:grpSp>
      <p:grpSp>
        <p:nvGrpSpPr>
          <p:cNvPr id="16" name="组合 15"/>
          <p:cNvGrpSpPr>
            <a:grpSpLocks/>
          </p:cNvGrpSpPr>
          <p:nvPr/>
        </p:nvGrpSpPr>
        <p:grpSpPr bwMode="auto">
          <a:xfrm>
            <a:off x="1095375" y="5514975"/>
            <a:ext cx="9220200" cy="682625"/>
            <a:chOff x="1095375" y="5514975"/>
            <a:chExt cx="9220200" cy="682625"/>
          </a:xfrm>
        </p:grpSpPr>
        <p:sp>
          <p:nvSpPr>
            <p:cNvPr id="96" name="圆角矩形 95"/>
            <p:cNvSpPr/>
            <p:nvPr/>
          </p:nvSpPr>
          <p:spPr>
            <a:xfrm>
              <a:off x="1095375" y="5514975"/>
              <a:ext cx="1268413" cy="682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CN" altLang="en-US" sz="1200" dirty="0">
                  <a:solidFill>
                    <a:schemeClr val="tx1">
                      <a:lumMod val="75000"/>
                      <a:lumOff val="25000"/>
                    </a:schemeClr>
                  </a:solidFill>
                </a:rPr>
                <a:t>离开准备室</a:t>
              </a:r>
            </a:p>
          </p:txBody>
        </p:sp>
        <p:sp>
          <p:nvSpPr>
            <p:cNvPr id="97" name="圆角矩形 96"/>
            <p:cNvSpPr/>
            <p:nvPr/>
          </p:nvSpPr>
          <p:spPr>
            <a:xfrm>
              <a:off x="2466975" y="5514975"/>
              <a:ext cx="1268413" cy="682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归还临时卡</a:t>
              </a:r>
            </a:p>
          </p:txBody>
        </p:sp>
        <p:sp>
          <p:nvSpPr>
            <p:cNvPr id="98" name="圆角矩形 97"/>
            <p:cNvSpPr/>
            <p:nvPr/>
          </p:nvSpPr>
          <p:spPr>
            <a:xfrm>
              <a:off x="4791075" y="5514975"/>
              <a:ext cx="1268413" cy="682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识别身份信息后，自动开门，投入手术鞋</a:t>
              </a:r>
            </a:p>
          </p:txBody>
        </p:sp>
        <p:sp>
          <p:nvSpPr>
            <p:cNvPr id="102" name="圆角矩形 101"/>
            <p:cNvSpPr/>
            <p:nvPr/>
          </p:nvSpPr>
          <p:spPr>
            <a:xfrm>
              <a:off x="7585075" y="5514975"/>
              <a:ext cx="1268413" cy="682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识别身份信息后，自动开门，投入手术衣</a:t>
              </a:r>
            </a:p>
          </p:txBody>
        </p:sp>
        <p:sp>
          <p:nvSpPr>
            <p:cNvPr id="104" name="圆角矩形 103"/>
            <p:cNvSpPr/>
            <p:nvPr/>
          </p:nvSpPr>
          <p:spPr>
            <a:xfrm>
              <a:off x="9047163" y="5514975"/>
              <a:ext cx="1268412" cy="682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识别身份后，自动开门，更换自己衣服</a:t>
              </a:r>
            </a:p>
          </p:txBody>
        </p:sp>
        <p:sp>
          <p:nvSpPr>
            <p:cNvPr id="108" name="圆角矩形 107"/>
            <p:cNvSpPr/>
            <p:nvPr/>
          </p:nvSpPr>
          <p:spPr>
            <a:xfrm>
              <a:off x="6173788" y="5514975"/>
              <a:ext cx="1268412" cy="682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zh-CN" altLang="en-US" sz="1200" dirty="0">
                  <a:solidFill>
                    <a:schemeClr val="tx1">
                      <a:lumMod val="75000"/>
                      <a:lumOff val="25000"/>
                    </a:schemeClr>
                  </a:solidFill>
                </a:rPr>
                <a:t>识别身份后，自动开门，更换自己鞋子</a:t>
              </a:r>
            </a:p>
          </p:txBody>
        </p:sp>
      </p:grpSp>
      <p:grpSp>
        <p:nvGrpSpPr>
          <p:cNvPr id="13" name="组合 12"/>
          <p:cNvGrpSpPr>
            <a:grpSpLocks/>
          </p:cNvGrpSpPr>
          <p:nvPr/>
        </p:nvGrpSpPr>
        <p:grpSpPr bwMode="auto">
          <a:xfrm>
            <a:off x="1339850" y="2373313"/>
            <a:ext cx="9472613" cy="908050"/>
            <a:chOff x="1339850" y="2373313"/>
            <a:chExt cx="9472613" cy="908050"/>
          </a:xfrm>
        </p:grpSpPr>
        <p:cxnSp>
          <p:nvCxnSpPr>
            <p:cNvPr id="6" name="直接连接符 5"/>
            <p:cNvCxnSpPr/>
            <p:nvPr/>
          </p:nvCxnSpPr>
          <p:spPr>
            <a:xfrm>
              <a:off x="1339850" y="2441575"/>
              <a:ext cx="9472613"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714500" y="2441575"/>
              <a:ext cx="0" cy="727075"/>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2976563" y="2441575"/>
              <a:ext cx="0" cy="839788"/>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4122738" y="2441575"/>
              <a:ext cx="0" cy="78105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699250" y="2441575"/>
              <a:ext cx="0" cy="674688"/>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9542463" y="2441575"/>
              <a:ext cx="0" cy="568325"/>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8069263" y="2441575"/>
              <a:ext cx="0" cy="200025"/>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1" name="燕尾形 40"/>
            <p:cNvSpPr/>
            <p:nvPr/>
          </p:nvSpPr>
          <p:spPr>
            <a:xfrm>
              <a:off x="2886075" y="2373313"/>
              <a:ext cx="150813" cy="14128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6" name="燕尾形 125"/>
            <p:cNvSpPr/>
            <p:nvPr/>
          </p:nvSpPr>
          <p:spPr>
            <a:xfrm>
              <a:off x="1643063" y="2373313"/>
              <a:ext cx="150812" cy="14128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7" name="燕尾形 126"/>
            <p:cNvSpPr/>
            <p:nvPr/>
          </p:nvSpPr>
          <p:spPr>
            <a:xfrm>
              <a:off x="6624638" y="2373313"/>
              <a:ext cx="150812" cy="14128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8" name="燕尾形 127"/>
            <p:cNvSpPr/>
            <p:nvPr/>
          </p:nvSpPr>
          <p:spPr>
            <a:xfrm>
              <a:off x="4041775" y="2373313"/>
              <a:ext cx="150813" cy="14128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9" name="燕尾形 128"/>
            <p:cNvSpPr/>
            <p:nvPr/>
          </p:nvSpPr>
          <p:spPr>
            <a:xfrm>
              <a:off x="8020050" y="2373313"/>
              <a:ext cx="150813" cy="14128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0" name="燕尾形 129"/>
            <p:cNvSpPr/>
            <p:nvPr/>
          </p:nvSpPr>
          <p:spPr>
            <a:xfrm>
              <a:off x="9469438" y="2373313"/>
              <a:ext cx="150812" cy="14128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14" name="组合 13"/>
          <p:cNvGrpSpPr>
            <a:grpSpLocks/>
          </p:cNvGrpSpPr>
          <p:nvPr/>
        </p:nvGrpSpPr>
        <p:grpSpPr bwMode="auto">
          <a:xfrm>
            <a:off x="1339850" y="4732338"/>
            <a:ext cx="9521825" cy="792162"/>
            <a:chOff x="1339850" y="4732338"/>
            <a:chExt cx="9521825" cy="792162"/>
          </a:xfrm>
        </p:grpSpPr>
        <p:cxnSp>
          <p:nvCxnSpPr>
            <p:cNvPr id="57" name="直接连接符 56"/>
            <p:cNvCxnSpPr/>
            <p:nvPr/>
          </p:nvCxnSpPr>
          <p:spPr>
            <a:xfrm>
              <a:off x="1339850" y="5443538"/>
              <a:ext cx="9521825" cy="0"/>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714500" y="4732338"/>
              <a:ext cx="0" cy="711200"/>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976563" y="4732338"/>
              <a:ext cx="0" cy="711200"/>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383213" y="4794250"/>
              <a:ext cx="0" cy="649288"/>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8083550" y="5281613"/>
              <a:ext cx="0" cy="161925"/>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9621838" y="4794250"/>
              <a:ext cx="0" cy="649288"/>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6791325" y="4732338"/>
              <a:ext cx="0" cy="711200"/>
            </a:xfrm>
            <a:prstGeom prst="line">
              <a:avLst/>
            </a:prstGeom>
            <a:ln w="12700">
              <a:solidFill>
                <a:srgbClr val="FF9900"/>
              </a:solidFill>
              <a:prstDash val="dash"/>
            </a:ln>
          </p:spPr>
          <p:style>
            <a:lnRef idx="1">
              <a:schemeClr val="accent1"/>
            </a:lnRef>
            <a:fillRef idx="0">
              <a:schemeClr val="accent1"/>
            </a:fillRef>
            <a:effectRef idx="0">
              <a:schemeClr val="accent1"/>
            </a:effectRef>
            <a:fontRef idx="minor">
              <a:schemeClr val="tx1"/>
            </a:fontRef>
          </p:style>
        </p:cxnSp>
        <p:sp>
          <p:nvSpPr>
            <p:cNvPr id="131" name="燕尾形 130"/>
            <p:cNvSpPr/>
            <p:nvPr/>
          </p:nvSpPr>
          <p:spPr>
            <a:xfrm rot="10800000">
              <a:off x="9556750" y="5381625"/>
              <a:ext cx="150813" cy="142875"/>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2" name="燕尾形 131"/>
            <p:cNvSpPr/>
            <p:nvPr/>
          </p:nvSpPr>
          <p:spPr>
            <a:xfrm rot="10800000">
              <a:off x="8023225" y="5381625"/>
              <a:ext cx="150813" cy="142875"/>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3" name="燕尾形 132"/>
            <p:cNvSpPr/>
            <p:nvPr/>
          </p:nvSpPr>
          <p:spPr>
            <a:xfrm rot="10800000">
              <a:off x="6735763" y="5381625"/>
              <a:ext cx="150812" cy="142875"/>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4" name="燕尾形 133"/>
            <p:cNvSpPr/>
            <p:nvPr/>
          </p:nvSpPr>
          <p:spPr>
            <a:xfrm rot="10800000">
              <a:off x="5324475" y="5381625"/>
              <a:ext cx="150813" cy="142875"/>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5" name="燕尾形 134"/>
            <p:cNvSpPr/>
            <p:nvPr/>
          </p:nvSpPr>
          <p:spPr>
            <a:xfrm rot="10800000">
              <a:off x="2916238" y="5381625"/>
              <a:ext cx="150812" cy="142875"/>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6" name="燕尾形 135"/>
            <p:cNvSpPr/>
            <p:nvPr/>
          </p:nvSpPr>
          <p:spPr>
            <a:xfrm rot="10800000">
              <a:off x="1652588" y="5381625"/>
              <a:ext cx="150812" cy="142875"/>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12" name="组合 11"/>
          <p:cNvGrpSpPr>
            <a:grpSpLocks/>
          </p:cNvGrpSpPr>
          <p:nvPr/>
        </p:nvGrpSpPr>
        <p:grpSpPr bwMode="auto">
          <a:xfrm>
            <a:off x="10929938" y="2641600"/>
            <a:ext cx="933450" cy="2374900"/>
            <a:chOff x="10930049" y="2641600"/>
            <a:chExt cx="932660" cy="2374633"/>
          </a:xfrm>
        </p:grpSpPr>
        <p:pic>
          <p:nvPicPr>
            <p:cNvPr id="23565" name="图片 7"/>
            <p:cNvPicPr>
              <a:picLocks noChangeAspect="1"/>
            </p:cNvPicPr>
            <p:nvPr/>
          </p:nvPicPr>
          <p:blipFill>
            <a:blip r:embed="rId11" cstate="print">
              <a:extLst>
                <a:ext uri="{28A0092B-C50C-407E-A947-70E740481C1C}">
                  <a14:useLocalDpi xmlns:a14="http://schemas.microsoft.com/office/drawing/2010/main" val="0"/>
                </a:ext>
              </a:extLst>
            </a:blip>
            <a:srcRect l="45839"/>
            <a:stretch>
              <a:fillRect/>
            </a:stretch>
          </p:blipFill>
          <p:spPr bwMode="auto">
            <a:xfrm>
              <a:off x="10930049" y="3915469"/>
              <a:ext cx="928576" cy="110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图片 80"/>
            <p:cNvPicPr>
              <a:picLocks noChangeAspect="1"/>
            </p:cNvPicPr>
            <p:nvPr/>
          </p:nvPicPr>
          <p:blipFill>
            <a:blip r:embed="rId11" cstate="print">
              <a:extLst>
                <a:ext uri="{28A0092B-C50C-407E-A947-70E740481C1C}">
                  <a14:useLocalDpi xmlns:a14="http://schemas.microsoft.com/office/drawing/2010/main" val="0"/>
                </a:ext>
              </a:extLst>
            </a:blip>
            <a:srcRect r="55774"/>
            <a:stretch>
              <a:fillRect/>
            </a:stretch>
          </p:blipFill>
          <p:spPr bwMode="auto">
            <a:xfrm>
              <a:off x="11104455" y="2641600"/>
              <a:ext cx="758254" cy="110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10"/>
          <p:cNvGrpSpPr>
            <a:grpSpLocks/>
          </p:cNvGrpSpPr>
          <p:nvPr/>
        </p:nvGrpSpPr>
        <p:grpSpPr bwMode="auto">
          <a:xfrm>
            <a:off x="109538" y="2649538"/>
            <a:ext cx="754062" cy="2303462"/>
            <a:chOff x="109180" y="2648891"/>
            <a:chExt cx="754778" cy="2304109"/>
          </a:xfrm>
        </p:grpSpPr>
        <p:pic>
          <p:nvPicPr>
            <p:cNvPr id="23563" name="图片 8"/>
            <p:cNvPicPr>
              <a:picLocks noChangeAspect="1"/>
            </p:cNvPicPr>
            <p:nvPr/>
          </p:nvPicPr>
          <p:blipFill>
            <a:blip r:embed="rId12" cstate="print">
              <a:extLst>
                <a:ext uri="{28A0092B-C50C-407E-A947-70E740481C1C}">
                  <a14:useLocalDpi xmlns:a14="http://schemas.microsoft.com/office/drawing/2010/main" val="0"/>
                </a:ext>
              </a:extLst>
            </a:blip>
            <a:srcRect r="52962"/>
            <a:stretch>
              <a:fillRect/>
            </a:stretch>
          </p:blipFill>
          <p:spPr bwMode="auto">
            <a:xfrm>
              <a:off x="194280" y="2648891"/>
              <a:ext cx="669678" cy="99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图片 81"/>
            <p:cNvPicPr>
              <a:picLocks noChangeAspect="1"/>
            </p:cNvPicPr>
            <p:nvPr/>
          </p:nvPicPr>
          <p:blipFill>
            <a:blip r:embed="rId12" cstate="print">
              <a:extLst>
                <a:ext uri="{28A0092B-C50C-407E-A947-70E740481C1C}">
                  <a14:useLocalDpi xmlns:a14="http://schemas.microsoft.com/office/drawing/2010/main" val="0"/>
                </a:ext>
              </a:extLst>
            </a:blip>
            <a:srcRect l="56049"/>
            <a:stretch>
              <a:fillRect/>
            </a:stretch>
          </p:blipFill>
          <p:spPr bwMode="auto">
            <a:xfrm>
              <a:off x="109180" y="3960159"/>
              <a:ext cx="625729" cy="99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nodeType="afterGroup">
                            <p:stCondLst>
                              <p:cond delay="2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par>
                          <p:cTn id="23" fill="hold" nodeType="afterGroup">
                            <p:stCondLst>
                              <p:cond delay="3500"/>
                            </p:stCondLst>
                            <p:childTnLst>
                              <p:par>
                                <p:cTn id="24" presetID="2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1000"/>
                                        <p:tgtEl>
                                          <p:spTgt spid="12"/>
                                        </p:tgtEl>
                                      </p:cBhvr>
                                    </p:animEffect>
                                  </p:childTnLst>
                                </p:cTn>
                              </p:par>
                            </p:childTnLst>
                          </p:cTn>
                        </p:par>
                        <p:par>
                          <p:cTn id="27" fill="hold" nodeType="afterGroup">
                            <p:stCondLst>
                              <p:cond delay="4500"/>
                            </p:stCondLst>
                            <p:childTnLst>
                              <p:par>
                                <p:cTn id="28" presetID="22" presetClass="entr" presetSubtype="2"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1000"/>
                                        <p:tgtEl>
                                          <p:spTgt spid="16"/>
                                        </p:tgtEl>
                                      </p:cBhvr>
                                    </p:animEffect>
                                  </p:childTnLst>
                                </p:cTn>
                              </p:par>
                              <p:par>
                                <p:cTn id="31" presetID="22" presetClass="entr" presetSubtype="2"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1000"/>
                                        <p:tgtEl>
                                          <p:spTgt spid="14"/>
                                        </p:tgtEl>
                                      </p:cBhvr>
                                    </p:animEffect>
                                  </p:childTnLst>
                                </p:cTn>
                              </p:par>
                            </p:childTnLst>
                          </p:cTn>
                        </p:par>
                        <p:par>
                          <p:cTn id="34" fill="hold" nodeType="afterGroup">
                            <p:stCondLst>
                              <p:cond delay="5500"/>
                            </p:stCondLst>
                            <p:childTnLst>
                              <p:par>
                                <p:cTn id="35" presetID="26" presetClass="emph" presetSubtype="0" fill="hold" nodeType="after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B21914C-2E2C-4C85-B899-4352F41B4B31}"/>
              </a:ext>
            </a:extLst>
          </p:cNvPr>
          <p:cNvSpPr txBox="1">
            <a:spLocks noChangeArrowheads="1"/>
          </p:cNvSpPr>
          <p:nvPr/>
        </p:nvSpPr>
        <p:spPr bwMode="auto">
          <a:xfrm>
            <a:off x="793750" y="411163"/>
            <a:ext cx="519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zh-CN" altLang="en-US" sz="2800" b="1" dirty="0">
                <a:solidFill>
                  <a:srgbClr val="3FA692"/>
                </a:solidFill>
                <a:cs typeface="+mn-ea"/>
                <a:sym typeface="Arial" panose="020B0604020202020204" pitchFamily="34" charset="0"/>
              </a:rPr>
              <a:t>手术室行为管理丨</a:t>
            </a:r>
            <a:r>
              <a:rPr lang="zh-CN" altLang="en-US" sz="2000" b="1" dirty="0">
                <a:solidFill>
                  <a:srgbClr val="3FA692"/>
                </a:solidFill>
                <a:cs typeface="+mn-ea"/>
                <a:sym typeface="Arial" panose="020B0604020202020204" pitchFamily="34" charset="0"/>
              </a:rPr>
              <a:t>配套设备使用流程</a:t>
            </a:r>
            <a:endParaRPr lang="zh-CN" altLang="en-US" sz="1600" b="1" dirty="0">
              <a:solidFill>
                <a:srgbClr val="3FA692"/>
              </a:solidFill>
              <a:cs typeface="+mn-ea"/>
              <a:sym typeface="Arial" panose="020B0604020202020204" pitchFamily="34" charset="0"/>
            </a:endParaRPr>
          </a:p>
        </p:txBody>
      </p:sp>
      <p:grpSp>
        <p:nvGrpSpPr>
          <p:cNvPr id="3" name="组合 2"/>
          <p:cNvGrpSpPr/>
          <p:nvPr/>
        </p:nvGrpSpPr>
        <p:grpSpPr>
          <a:xfrm>
            <a:off x="36513" y="1633538"/>
            <a:ext cx="8057729" cy="4504615"/>
            <a:chOff x="36513" y="1633538"/>
            <a:chExt cx="8093075" cy="4524375"/>
          </a:xfrm>
        </p:grpSpPr>
        <p:pic>
          <p:nvPicPr>
            <p:cNvPr id="25603" name="图片 3"/>
            <p:cNvPicPr>
              <a:picLocks noChangeAspect="1"/>
            </p:cNvPicPr>
            <p:nvPr/>
          </p:nvPicPr>
          <p:blipFill>
            <a:blip r:embed="rId3">
              <a:extLst>
                <a:ext uri="{28A0092B-C50C-407E-A947-70E740481C1C}">
                  <a14:useLocalDpi xmlns:a14="http://schemas.microsoft.com/office/drawing/2010/main" val="0"/>
                </a:ext>
              </a:extLst>
            </a:blip>
            <a:srcRect t="15263" r="6281" b="22810"/>
            <a:stretch>
              <a:fillRect/>
            </a:stretch>
          </p:blipFill>
          <p:spPr bwMode="auto">
            <a:xfrm>
              <a:off x="36513" y="1633538"/>
              <a:ext cx="80930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圆角 4">
              <a:extLst>
                <a:ext uri="{FF2B5EF4-FFF2-40B4-BE49-F238E27FC236}">
                  <a16:creationId xmlns:a16="http://schemas.microsoft.com/office/drawing/2014/main" id="{D293EA5A-12FE-47F3-97A9-4160493F9F0B}"/>
                </a:ext>
              </a:extLst>
            </p:cNvPr>
            <p:cNvSpPr/>
            <p:nvPr/>
          </p:nvSpPr>
          <p:spPr>
            <a:xfrm>
              <a:off x="6608763" y="3067050"/>
              <a:ext cx="835025" cy="223838"/>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智能控制终端</a:t>
              </a:r>
            </a:p>
          </p:txBody>
        </p:sp>
        <p:sp>
          <p:nvSpPr>
            <p:cNvPr id="6" name="矩形: 圆角 5">
              <a:extLst>
                <a:ext uri="{FF2B5EF4-FFF2-40B4-BE49-F238E27FC236}">
                  <a16:creationId xmlns:a16="http://schemas.microsoft.com/office/drawing/2014/main" id="{66D85814-6377-478D-85BC-E66B743AFF35}"/>
                </a:ext>
              </a:extLst>
            </p:cNvPr>
            <p:cNvSpPr/>
            <p:nvPr/>
          </p:nvSpPr>
          <p:spPr>
            <a:xfrm>
              <a:off x="5684838" y="3067050"/>
              <a:ext cx="835025" cy="223838"/>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智能发鞋柜</a:t>
              </a:r>
            </a:p>
          </p:txBody>
        </p:sp>
        <p:sp>
          <p:nvSpPr>
            <p:cNvPr id="7" name="矩形: 圆角 6">
              <a:extLst>
                <a:ext uri="{FF2B5EF4-FFF2-40B4-BE49-F238E27FC236}">
                  <a16:creationId xmlns:a16="http://schemas.microsoft.com/office/drawing/2014/main" id="{6BF45A2A-B42F-4DDF-96F2-D50DC928FDC1}"/>
                </a:ext>
              </a:extLst>
            </p:cNvPr>
            <p:cNvSpPr/>
            <p:nvPr/>
          </p:nvSpPr>
          <p:spPr>
            <a:xfrm>
              <a:off x="5275263" y="2528888"/>
              <a:ext cx="835025" cy="222250"/>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消毒鞋柜</a:t>
              </a:r>
            </a:p>
          </p:txBody>
        </p:sp>
        <p:sp>
          <p:nvSpPr>
            <p:cNvPr id="8" name="矩形: 圆角 7">
              <a:extLst>
                <a:ext uri="{FF2B5EF4-FFF2-40B4-BE49-F238E27FC236}">
                  <a16:creationId xmlns:a16="http://schemas.microsoft.com/office/drawing/2014/main" id="{14AD2C61-F951-4A49-9510-F591AC472B5C}"/>
                </a:ext>
              </a:extLst>
            </p:cNvPr>
            <p:cNvSpPr/>
            <p:nvPr/>
          </p:nvSpPr>
          <p:spPr>
            <a:xfrm>
              <a:off x="4557713" y="2220913"/>
              <a:ext cx="835025" cy="222250"/>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智能发衣柜</a:t>
              </a:r>
            </a:p>
          </p:txBody>
        </p:sp>
        <p:sp>
          <p:nvSpPr>
            <p:cNvPr id="10" name="矩形: 圆角 9">
              <a:extLst>
                <a:ext uri="{FF2B5EF4-FFF2-40B4-BE49-F238E27FC236}">
                  <a16:creationId xmlns:a16="http://schemas.microsoft.com/office/drawing/2014/main" id="{2A93353B-25F1-4BFD-A9FF-0E2D058D77A4}"/>
                </a:ext>
              </a:extLst>
            </p:cNvPr>
            <p:cNvSpPr/>
            <p:nvPr/>
          </p:nvSpPr>
          <p:spPr>
            <a:xfrm>
              <a:off x="3495675" y="2978150"/>
              <a:ext cx="835025" cy="222250"/>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智能存衣柜</a:t>
              </a:r>
            </a:p>
          </p:txBody>
        </p:sp>
        <p:sp>
          <p:nvSpPr>
            <p:cNvPr id="11" name="矩形: 圆角 10">
              <a:extLst>
                <a:ext uri="{FF2B5EF4-FFF2-40B4-BE49-F238E27FC236}">
                  <a16:creationId xmlns:a16="http://schemas.microsoft.com/office/drawing/2014/main" id="{3973E123-69DB-46CC-94F6-B55F04B9D361}"/>
                </a:ext>
              </a:extLst>
            </p:cNvPr>
            <p:cNvSpPr/>
            <p:nvPr/>
          </p:nvSpPr>
          <p:spPr>
            <a:xfrm>
              <a:off x="1438275" y="2438400"/>
              <a:ext cx="835025" cy="223838"/>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智能控制终端</a:t>
              </a:r>
            </a:p>
          </p:txBody>
        </p:sp>
        <p:sp>
          <p:nvSpPr>
            <p:cNvPr id="12" name="矩形: 圆角 11">
              <a:extLst>
                <a:ext uri="{FF2B5EF4-FFF2-40B4-BE49-F238E27FC236}">
                  <a16:creationId xmlns:a16="http://schemas.microsoft.com/office/drawing/2014/main" id="{837FF1B1-9C61-43F3-9F9A-7D9EACE9C04E}"/>
                </a:ext>
              </a:extLst>
            </p:cNvPr>
            <p:cNvSpPr/>
            <p:nvPr/>
          </p:nvSpPr>
          <p:spPr>
            <a:xfrm>
              <a:off x="206375" y="5151438"/>
              <a:ext cx="923925" cy="193675"/>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800" dirty="0">
                  <a:solidFill>
                    <a:srgbClr val="0000CC"/>
                  </a:solidFill>
                  <a:sym typeface="Arial" panose="020B0604020202020204" pitchFamily="34" charset="0"/>
                </a:rPr>
                <a:t>智能控制终端</a:t>
              </a:r>
            </a:p>
          </p:txBody>
        </p:sp>
        <p:sp>
          <p:nvSpPr>
            <p:cNvPr id="13" name="矩形: 圆角 12">
              <a:extLst>
                <a:ext uri="{FF2B5EF4-FFF2-40B4-BE49-F238E27FC236}">
                  <a16:creationId xmlns:a16="http://schemas.microsoft.com/office/drawing/2014/main" id="{C4E7A0AB-6FE1-44E9-8594-7A851E8ACB06}"/>
                </a:ext>
              </a:extLst>
            </p:cNvPr>
            <p:cNvSpPr/>
            <p:nvPr/>
          </p:nvSpPr>
          <p:spPr>
            <a:xfrm>
              <a:off x="2892425" y="4572000"/>
              <a:ext cx="835025" cy="223838"/>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手术衣回收桶</a:t>
              </a:r>
            </a:p>
          </p:txBody>
        </p:sp>
        <p:sp>
          <p:nvSpPr>
            <p:cNvPr id="14" name="矩形: 圆角 13">
              <a:extLst>
                <a:ext uri="{FF2B5EF4-FFF2-40B4-BE49-F238E27FC236}">
                  <a16:creationId xmlns:a16="http://schemas.microsoft.com/office/drawing/2014/main" id="{D5F7A1D3-A2DC-47DD-AD88-99828B062DA7}"/>
                </a:ext>
              </a:extLst>
            </p:cNvPr>
            <p:cNvSpPr/>
            <p:nvPr/>
          </p:nvSpPr>
          <p:spPr>
            <a:xfrm>
              <a:off x="5853113" y="4814888"/>
              <a:ext cx="835025" cy="223837"/>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消毒鞋柜</a:t>
              </a:r>
            </a:p>
          </p:txBody>
        </p:sp>
        <p:sp>
          <p:nvSpPr>
            <p:cNvPr id="15" name="矩形: 圆角 14">
              <a:extLst>
                <a:ext uri="{FF2B5EF4-FFF2-40B4-BE49-F238E27FC236}">
                  <a16:creationId xmlns:a16="http://schemas.microsoft.com/office/drawing/2014/main" id="{57064103-BC6B-4BC7-9D6C-B3A88C7B6523}"/>
                </a:ext>
              </a:extLst>
            </p:cNvPr>
            <p:cNvSpPr/>
            <p:nvPr/>
          </p:nvSpPr>
          <p:spPr>
            <a:xfrm>
              <a:off x="6569075" y="3856038"/>
              <a:ext cx="835025" cy="223837"/>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手术鞋回收桶</a:t>
              </a:r>
            </a:p>
          </p:txBody>
        </p:sp>
        <p:sp>
          <p:nvSpPr>
            <p:cNvPr id="16" name="矩形: 圆角 15">
              <a:extLst>
                <a:ext uri="{FF2B5EF4-FFF2-40B4-BE49-F238E27FC236}">
                  <a16:creationId xmlns:a16="http://schemas.microsoft.com/office/drawing/2014/main" id="{E261CDCF-9003-4EEE-B3A8-87ED647F3B08}"/>
                </a:ext>
              </a:extLst>
            </p:cNvPr>
            <p:cNvSpPr/>
            <p:nvPr/>
          </p:nvSpPr>
          <p:spPr>
            <a:xfrm>
              <a:off x="7205663" y="3529013"/>
              <a:ext cx="835025" cy="222250"/>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dirty="0">
                  <a:solidFill>
                    <a:srgbClr val="0000CC"/>
                  </a:solidFill>
                  <a:sym typeface="Arial" panose="020B0604020202020204" pitchFamily="34" charset="0"/>
                </a:rPr>
                <a:t>智能控制终端</a:t>
              </a:r>
            </a:p>
          </p:txBody>
        </p:sp>
        <p:sp>
          <p:nvSpPr>
            <p:cNvPr id="17" name="矩形: 圆角 16">
              <a:extLst>
                <a:ext uri="{FF2B5EF4-FFF2-40B4-BE49-F238E27FC236}">
                  <a16:creationId xmlns:a16="http://schemas.microsoft.com/office/drawing/2014/main" id="{04A5C72D-E116-4C33-85A7-6587F55DC5E9}"/>
                </a:ext>
              </a:extLst>
            </p:cNvPr>
            <p:cNvSpPr/>
            <p:nvPr/>
          </p:nvSpPr>
          <p:spPr>
            <a:xfrm>
              <a:off x="3444875" y="3860800"/>
              <a:ext cx="835025" cy="223838"/>
            </a:xfrm>
            <a:prstGeom prst="roundRect">
              <a:avLst/>
            </a:prstGeom>
            <a:solidFill>
              <a:schemeClr val="tx2">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700">
                  <a:solidFill>
                    <a:srgbClr val="0000CC"/>
                  </a:solidFill>
                  <a:sym typeface="Arial" panose="020B0604020202020204" pitchFamily="34" charset="0"/>
                </a:rPr>
                <a:t>智能存衣柜</a:t>
              </a:r>
              <a:endParaRPr lang="zh-CN" altLang="en-US" sz="700" dirty="0">
                <a:solidFill>
                  <a:srgbClr val="0000CC"/>
                </a:solidFill>
                <a:sym typeface="Arial" panose="020B0604020202020204" pitchFamily="34" charset="0"/>
              </a:endParaRPr>
            </a:p>
          </p:txBody>
        </p:sp>
      </p:grpSp>
      <p:pic>
        <p:nvPicPr>
          <p:cNvPr id="25616" name="图片 59"/>
          <p:cNvPicPr>
            <a:picLocks noChangeAspect="1"/>
          </p:cNvPicPr>
          <p:nvPr/>
        </p:nvPicPr>
        <p:blipFill>
          <a:blip r:embed="rId4">
            <a:extLst>
              <a:ext uri="{28A0092B-C50C-407E-A947-70E740481C1C}">
                <a14:useLocalDpi xmlns:a14="http://schemas.microsoft.com/office/drawing/2010/main" val="0"/>
              </a:ext>
            </a:extLst>
          </a:blip>
          <a:srcRect l="14201" t="3151" r="10403"/>
          <a:stretch>
            <a:fillRect/>
          </a:stretch>
        </p:blipFill>
        <p:spPr bwMode="auto">
          <a:xfrm>
            <a:off x="9710270" y="2716015"/>
            <a:ext cx="1103897"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l="16975" r="14827" b="11667"/>
          <a:stretch>
            <a:fillRect/>
          </a:stretch>
        </p:blipFill>
        <p:spPr bwMode="auto">
          <a:xfrm>
            <a:off x="8235258" y="1073974"/>
            <a:ext cx="1132147" cy="117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图片 90"/>
          <p:cNvPicPr>
            <a:picLocks noChangeAspect="1"/>
          </p:cNvPicPr>
          <p:nvPr/>
        </p:nvPicPr>
        <p:blipFill>
          <a:blip r:embed="rId6">
            <a:extLst>
              <a:ext uri="{28A0092B-C50C-407E-A947-70E740481C1C}">
                <a14:useLocalDpi xmlns:a14="http://schemas.microsoft.com/office/drawing/2010/main" val="0"/>
              </a:ext>
            </a:extLst>
          </a:blip>
          <a:srcRect l="27779" t="7031" r="28236" b="5769"/>
          <a:stretch>
            <a:fillRect/>
          </a:stretch>
        </p:blipFill>
        <p:spPr bwMode="auto">
          <a:xfrm>
            <a:off x="8524452" y="2728346"/>
            <a:ext cx="68421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圆角 24">
            <a:extLst>
              <a:ext uri="{FF2B5EF4-FFF2-40B4-BE49-F238E27FC236}">
                <a16:creationId xmlns:a16="http://schemas.microsoft.com/office/drawing/2014/main" id="{02621698-F331-42DB-970C-997B7853721C}"/>
              </a:ext>
            </a:extLst>
          </p:cNvPr>
          <p:cNvSpPr>
            <a:spLocks/>
          </p:cNvSpPr>
          <p:nvPr/>
        </p:nvSpPr>
        <p:spPr>
          <a:xfrm>
            <a:off x="8346018" y="2351360"/>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sym typeface="Arial" panose="020B0604020202020204" pitchFamily="34" charset="0"/>
              </a:rPr>
              <a:t>智能发鞋柜</a:t>
            </a:r>
          </a:p>
        </p:txBody>
      </p:sp>
      <p:sp>
        <p:nvSpPr>
          <p:cNvPr id="26" name="矩形: 圆角 25">
            <a:extLst>
              <a:ext uri="{FF2B5EF4-FFF2-40B4-BE49-F238E27FC236}">
                <a16:creationId xmlns:a16="http://schemas.microsoft.com/office/drawing/2014/main" id="{BE04D23A-72B0-4916-B94B-6758BAFC18FC}"/>
              </a:ext>
            </a:extLst>
          </p:cNvPr>
          <p:cNvSpPr>
            <a:spLocks/>
          </p:cNvSpPr>
          <p:nvPr/>
        </p:nvSpPr>
        <p:spPr>
          <a:xfrm>
            <a:off x="9684774" y="4196544"/>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sym typeface="Arial" panose="020B0604020202020204" pitchFamily="34" charset="0"/>
              </a:rPr>
              <a:t>消毒鞋柜</a:t>
            </a:r>
          </a:p>
        </p:txBody>
      </p:sp>
      <p:sp>
        <p:nvSpPr>
          <p:cNvPr id="27" name="矩形: 圆角 26">
            <a:extLst>
              <a:ext uri="{FF2B5EF4-FFF2-40B4-BE49-F238E27FC236}">
                <a16:creationId xmlns:a16="http://schemas.microsoft.com/office/drawing/2014/main" id="{27D1F5E0-B7AE-46CF-A621-CD6A7C00C133}"/>
              </a:ext>
            </a:extLst>
          </p:cNvPr>
          <p:cNvSpPr>
            <a:spLocks/>
          </p:cNvSpPr>
          <p:nvPr/>
        </p:nvSpPr>
        <p:spPr>
          <a:xfrm>
            <a:off x="9684774" y="2351360"/>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sym typeface="Arial" panose="020B0604020202020204" pitchFamily="34" charset="0"/>
              </a:rPr>
              <a:t>智能发衣柜</a:t>
            </a:r>
          </a:p>
        </p:txBody>
      </p:sp>
      <p:sp>
        <p:nvSpPr>
          <p:cNvPr id="28" name="矩形: 圆角 27">
            <a:extLst>
              <a:ext uri="{FF2B5EF4-FFF2-40B4-BE49-F238E27FC236}">
                <a16:creationId xmlns:a16="http://schemas.microsoft.com/office/drawing/2014/main" id="{5BAEB078-0D9B-4226-824F-EEEE590583EF}"/>
              </a:ext>
            </a:extLst>
          </p:cNvPr>
          <p:cNvSpPr>
            <a:spLocks/>
          </p:cNvSpPr>
          <p:nvPr/>
        </p:nvSpPr>
        <p:spPr>
          <a:xfrm>
            <a:off x="8346018" y="4196544"/>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sym typeface="Arial" panose="020B0604020202020204" pitchFamily="34" charset="0"/>
              </a:rPr>
              <a:t>智能存衣柜</a:t>
            </a:r>
          </a:p>
        </p:txBody>
      </p:sp>
      <p:sp>
        <p:nvSpPr>
          <p:cNvPr id="29" name="矩形: 圆角 28">
            <a:extLst>
              <a:ext uri="{FF2B5EF4-FFF2-40B4-BE49-F238E27FC236}">
                <a16:creationId xmlns:a16="http://schemas.microsoft.com/office/drawing/2014/main" id="{31D3039F-CF30-4B99-A99E-10265C4BD710}"/>
              </a:ext>
            </a:extLst>
          </p:cNvPr>
          <p:cNvSpPr>
            <a:spLocks/>
          </p:cNvSpPr>
          <p:nvPr/>
        </p:nvSpPr>
        <p:spPr>
          <a:xfrm>
            <a:off x="11018404" y="2351360"/>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sym typeface="Arial" panose="020B0604020202020204" pitchFamily="34" charset="0"/>
              </a:rPr>
              <a:t>回收桶</a:t>
            </a:r>
          </a:p>
        </p:txBody>
      </p:sp>
      <p:sp>
        <p:nvSpPr>
          <p:cNvPr id="30" name="矩形: 圆角 29">
            <a:extLst>
              <a:ext uri="{FF2B5EF4-FFF2-40B4-BE49-F238E27FC236}">
                <a16:creationId xmlns:a16="http://schemas.microsoft.com/office/drawing/2014/main" id="{B8ADDF93-48D2-41A3-B343-412B362A39E3}"/>
              </a:ext>
            </a:extLst>
          </p:cNvPr>
          <p:cNvSpPr>
            <a:spLocks/>
          </p:cNvSpPr>
          <p:nvPr/>
        </p:nvSpPr>
        <p:spPr>
          <a:xfrm>
            <a:off x="9751804" y="5948462"/>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tx1">
                    <a:lumMod val="75000"/>
                    <a:lumOff val="25000"/>
                  </a:schemeClr>
                </a:solidFill>
                <a:sym typeface="Arial" panose="020B0604020202020204" pitchFamily="34" charset="0"/>
              </a:rPr>
              <a:t>智能控制终端</a:t>
            </a:r>
          </a:p>
        </p:txBody>
      </p:sp>
      <p:pic>
        <p:nvPicPr>
          <p:cNvPr id="25625" name="图片 3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8839" y="1019837"/>
            <a:ext cx="758730" cy="12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图片 32"/>
          <p:cNvPicPr>
            <a:picLocks noChangeAspect="1"/>
          </p:cNvPicPr>
          <p:nvPr/>
        </p:nvPicPr>
        <p:blipFill>
          <a:blip r:embed="rId8" cstate="print">
            <a:extLst>
              <a:ext uri="{28A0092B-C50C-407E-A947-70E740481C1C}">
                <a14:useLocalDpi xmlns:a14="http://schemas.microsoft.com/office/drawing/2010/main" val="0"/>
              </a:ext>
            </a:extLst>
          </a:blip>
          <a:srcRect l="9277" t="6693" r="8380" b="5084"/>
          <a:stretch>
            <a:fillRect/>
          </a:stretch>
        </p:blipFill>
        <p:spPr bwMode="auto">
          <a:xfrm>
            <a:off x="9592830" y="999361"/>
            <a:ext cx="1164033" cy="124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图片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4127" y="4521066"/>
            <a:ext cx="1265980" cy="125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42"/>
          <p:cNvPicPr>
            <a:picLocks noChangeAspect="1"/>
          </p:cNvPicPr>
          <p:nvPr/>
        </p:nvPicPr>
        <p:blipFill>
          <a:blip r:embed="rId10" cstate="print">
            <a:extLst>
              <a:ext uri="{28A0092B-C50C-407E-A947-70E740481C1C}">
                <a14:useLocalDpi xmlns:a14="http://schemas.microsoft.com/office/drawing/2010/main" val="0"/>
              </a:ext>
            </a:extLst>
          </a:blip>
          <a:srcRect l="23615" t="9441" r="21072" b="12959"/>
          <a:stretch>
            <a:fillRect/>
          </a:stretch>
        </p:blipFill>
        <p:spPr bwMode="auto">
          <a:xfrm>
            <a:off x="8346018" y="4665647"/>
            <a:ext cx="1228109" cy="95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圆角 29">
            <a:extLst>
              <a:ext uri="{FF2B5EF4-FFF2-40B4-BE49-F238E27FC236}">
                <a16:creationId xmlns:a16="http://schemas.microsoft.com/office/drawing/2014/main" id="{B8ADDF93-48D2-41A3-B343-412B362A39E3}"/>
              </a:ext>
            </a:extLst>
          </p:cNvPr>
          <p:cNvSpPr>
            <a:spLocks/>
          </p:cNvSpPr>
          <p:nvPr/>
        </p:nvSpPr>
        <p:spPr>
          <a:xfrm>
            <a:off x="8444734" y="5948462"/>
            <a:ext cx="1019599" cy="24907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smtClean="0">
                <a:solidFill>
                  <a:schemeClr val="tx1">
                    <a:lumMod val="75000"/>
                    <a:lumOff val="25000"/>
                  </a:schemeClr>
                </a:solidFill>
                <a:sym typeface="Arial" panose="020B0604020202020204" pitchFamily="34" charset="0"/>
              </a:rPr>
              <a:t>台式发卡终端</a:t>
            </a:r>
            <a:endParaRPr lang="zh-CN" altLang="en-US" sz="1000" dirty="0">
              <a:solidFill>
                <a:schemeClr val="tx1">
                  <a:lumMod val="75000"/>
                  <a:lumOff val="25000"/>
                </a:schemeClr>
              </a:solidFill>
              <a:sym typeface="Arial" panose="020B0604020202020204" pitchFamily="34" charset="0"/>
            </a:endParaRPr>
          </a:p>
        </p:txBody>
      </p:sp>
    </p:spTree>
    <p:extLst>
      <p:ext uri="{BB962C8B-B14F-4D97-AF65-F5344CB8AC3E}">
        <p14:creationId xmlns:p14="http://schemas.microsoft.com/office/powerpoint/2010/main" val="3099297406"/>
      </p:ext>
    </p:extLst>
  </p:cSld>
  <p:clrMapOvr>
    <a:masterClrMapping/>
  </p:clrMapOvr>
  <p:transition spd="slow" advTm="1000">
    <p:blinds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医疗机构医院工作汇报PPT模板"/>
  <p:tag name="ISLIDE.GUIDESSETTING" val="{&quot;Id&quot;:null,&quot;Name&quot;:&quot;无&quot;,&quot;HeaderHeight&quot;:0.0,&quot;FooterHeight&quot;:0.0,&quot;SideMargin&quot;:0.0,&quot;TopMargin&quot;:0.0,&quot;BottomMargin&quot;:0.0,&quot;IntervalMargin&quot;:0.0,&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ISLIDE.ICON" val="#404992;#381466;#381466;#381466;#31996;"/>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y2jrjc1b">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11842</TotalTime>
  <Words>2230</Words>
  <Application>Microsoft Office PowerPoint</Application>
  <PresentationFormat>宽屏</PresentationFormat>
  <Paragraphs>384</Paragraphs>
  <Slides>36</Slides>
  <Notes>29</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0</vt:i4>
      </vt:variant>
      <vt:variant>
        <vt:lpstr>幻灯片标题</vt:lpstr>
      </vt:variant>
      <vt:variant>
        <vt:i4>36</vt:i4>
      </vt:variant>
    </vt:vector>
  </HeadingPairs>
  <TitlesOfParts>
    <vt:vector size="45" baseType="lpstr">
      <vt:lpstr>Aller Light</vt:lpstr>
      <vt:lpstr>等线</vt:lpstr>
      <vt:lpstr>宋体</vt:lpstr>
      <vt:lpstr>微软雅黑</vt:lpstr>
      <vt:lpstr>Arial</vt:lpstr>
      <vt:lpstr>Calibri</vt:lpstr>
      <vt:lpstr>Calibri Light</vt:lpstr>
      <vt:lpstr>Wingdings</vt:lpstr>
      <vt:lpstr>2_Office 主题</vt:lpstr>
      <vt:lpstr>PowerPoint 演示文稿</vt:lpstr>
      <vt:lpstr>目录</vt:lpstr>
      <vt:lpstr>问题分析</vt:lpstr>
      <vt:lpstr>设计理念 </vt:lpstr>
      <vt:lpstr>整体架构 </vt:lpstr>
      <vt:lpstr>方案特点 </vt:lpstr>
      <vt:lpstr>目录</vt:lpstr>
      <vt:lpstr>智能手术行为管理系统应用流程</vt:lpstr>
      <vt:lpstr>PowerPoint 演示文稿</vt:lpstr>
      <vt:lpstr>手术室行为管理|系统特点 </vt:lpstr>
      <vt:lpstr>手术室行为管理|终端特点 </vt:lpstr>
      <vt:lpstr>台式发卡终端及界面 </vt:lpstr>
      <vt:lpstr>智能控制终端及界面 </vt:lpstr>
      <vt:lpstr>智能发鞋柜 </vt:lpstr>
      <vt:lpstr>消毒鞋柜终端及界面 </vt:lpstr>
      <vt:lpstr>发衣柜终端及界面 </vt:lpstr>
      <vt:lpstr>存衣柜终端及界面展示 </vt:lpstr>
      <vt:lpstr>回收桶终端及界面 </vt:lpstr>
      <vt:lpstr>监控管理系统功能介绍 </vt:lpstr>
      <vt:lpstr>手术室行为管理系统|监控统计界面 </vt:lpstr>
      <vt:lpstr>手术室行为管理系统|智能终端监控界面</vt:lpstr>
      <vt:lpstr>手术室行为管理系统|黑名单界面 </vt:lpstr>
      <vt:lpstr>手术室行为管理系统|排班信息界面 </vt:lpstr>
      <vt:lpstr>手术室行为管理系统|监控分析</vt:lpstr>
      <vt:lpstr>目录</vt:lpstr>
      <vt:lpstr>效果展示|使用前 </vt:lpstr>
      <vt:lpstr>效果展示|使用后 </vt:lpstr>
      <vt:lpstr>手术室行为管理系统|摆放平面图设计 </vt:lpstr>
      <vt:lpstr>手术室行为管理系统|摆放3D图设计 </vt:lpstr>
      <vt:lpstr>我们的服务 </vt:lpstr>
      <vt:lpstr>售后服务承诺 </vt:lpstr>
      <vt:lpstr>目录</vt:lpstr>
      <vt:lpstr>PowerPoint 演示文稿</vt:lpstr>
      <vt:lpstr>服务体系</vt:lpstr>
      <vt:lpstr>PowerPoint 演示文稿</vt:lpstr>
      <vt:lpstr>PowerPoint 演示文稿</vt:lpstr>
    </vt:vector>
  </TitlesOfParts>
  <Company>meysamkp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医疗机构医院工作汇报PPT模板</dc:title>
  <dc:creator>meysamkp</dc:creator>
  <cp:lastModifiedBy>付立群</cp:lastModifiedBy>
  <cp:revision>939</cp:revision>
  <dcterms:created xsi:type="dcterms:W3CDTF">2015-10-02T12:16:51Z</dcterms:created>
  <dcterms:modified xsi:type="dcterms:W3CDTF">2020-07-24T01:46:05Z</dcterms:modified>
</cp:coreProperties>
</file>